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9" r:id="rId4"/>
    <p:sldId id="257" r:id="rId5"/>
    <p:sldId id="258" r:id="rId6"/>
    <p:sldId id="262" r:id="rId7"/>
    <p:sldId id="263" r:id="rId8"/>
    <p:sldId id="264" r:id="rId9"/>
    <p:sldId id="265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B05EC5-F21C-4CE9-A38A-F70A54CD1B25}" v="96" dt="2020-06-11T21:11:25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9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110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6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40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03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17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5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000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28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0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6/12/2020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34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6/12/2020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6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mljet+veliko+jezero&amp;rlz=1C1CHBD_hrHR902HR902&amp;source=lnms&amp;tbm=isch&amp;sa=X&amp;ved=2ahUKEwi336mty_rpAhXv-yoKHYkWDqYQ_AUoAXoECBcQAw&amp;biw=1920&amp;bih=903#imgrc=Egiw4FLg-BoJEM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getbybus.com/hr/blog/nacionalni-park-mljet/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np-mljet.hr/o-parku/" TargetMode="External"/><Relationship Id="rId5" Type="http://schemas.openxmlformats.org/officeDocument/2006/relationships/hyperlink" Target="https://hr.wikipedia.org/wiki/Nacionalni_park_Mljet" TargetMode="External"/><Relationship Id="rId4" Type="http://schemas.openxmlformats.org/officeDocument/2006/relationships/hyperlink" Target="https://hr.wikipedia.org/wiki/Babine_Ku%C4%87e" TargetMode="Externa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hyperlink" Target="https://np-mljet.h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hr.wikipedia.org/wiki/Datoteka:Mljet_logo2.jp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hr.wikipedia.org/wiki/Babine_Ku%C4%87e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lantea.com.hr/wp-content/uploads/2016/02/jupiterova-brada-2.jpg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plantea.com.hr/wp-content/uploads/2016/02/drvenasta-mljecika-1.jpg" TargetMode="Externa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hyperlink" Target="https://www.ciopa.hr/slike/Centaurea-ragus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hyperlink" Target="https://upload.wikimedia.org/wikipedia/commons/0/01/Small_asian_mongoose.jpg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hyperlink" Target="https://www.mljettravel.com/news/wp-content/uploads/benedictine-monastery-islet-melita-lakes-mljet1.jpg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hyperlink" Target="https://upload.wikimedia.org/wikipedia/commons/e/eb/Oto%C4%8Di%C4%87.jp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8A656C-0806-4677-A38B-DA5DF0F3C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020719-BC4F-4F4D-A97C-4D7429BB3F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alphaModFix/>
          </a:blip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EF8C6D-8BB3-473A-9607-D7381CC5C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8580" y="643467"/>
            <a:ext cx="3859952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7768B88-8A4D-4E80-992B-F8868C0FF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9080" y="795509"/>
            <a:ext cx="3507023" cy="3011340"/>
          </a:xfrm>
        </p:spPr>
        <p:txBody>
          <a:bodyPr>
            <a:normAutofit/>
          </a:bodyPr>
          <a:lstStyle/>
          <a:p>
            <a:r>
              <a:rPr lang="hr-HR" sz="4600"/>
              <a:t>NACIONALNI PARK MLJET</a:t>
            </a:r>
            <a:endParaRPr lang="en-US" sz="460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BD63537-7DC8-430E-A59D-A2D1220E3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9080" y="3898924"/>
            <a:ext cx="3507023" cy="1777878"/>
          </a:xfrm>
        </p:spPr>
        <p:txBody>
          <a:bodyPr>
            <a:normAutofit/>
          </a:bodyPr>
          <a:lstStyle/>
          <a:p>
            <a:r>
              <a:rPr lang="hr-HR" dirty="0"/>
              <a:t>BRUNA PANŽIĆ</a:t>
            </a:r>
          </a:p>
          <a:p>
            <a:r>
              <a:rPr lang="hr-HR" dirty="0"/>
              <a:t>KATJA POLJAK</a:t>
            </a:r>
          </a:p>
          <a:p>
            <a:r>
              <a:rPr lang="hr-HR" dirty="0"/>
              <a:t>1.C, III. Gimnazija, Split</a:t>
            </a:r>
            <a:endParaRPr lang="en-US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CFDFFB9-D302-4A05-A770-D33232254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0584" y="8305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F3E4F0D8-8A79-4855-8BF6-925A2057E6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480" y="6579154"/>
            <a:ext cx="180927" cy="180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039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209EAC-CA9A-4FC5-86F4-0D60D27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</a:t>
            </a:r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0A55664-1DB9-4D60-9B3A-A7E8C245C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036" y="1816660"/>
            <a:ext cx="10515600" cy="3859742"/>
          </a:xfrm>
        </p:spPr>
        <p:txBody>
          <a:bodyPr>
            <a:normAutofit/>
          </a:bodyPr>
          <a:lstStyle/>
          <a:p>
            <a:r>
              <a:rPr lang="en-US" sz="1500" dirty="0">
                <a:hlinkClick r:id="rId4"/>
              </a:rPr>
              <a:t>https://hr.wikipedia.org/wiki/Babine_Ku%C4%87e</a:t>
            </a:r>
            <a:r>
              <a:rPr lang="hr-HR" sz="1500" dirty="0"/>
              <a:t> (</a:t>
            </a:r>
            <a:r>
              <a:rPr lang="hr-HR" sz="1500" dirty="0" err="1"/>
              <a:t>pristupljeno</a:t>
            </a:r>
            <a:r>
              <a:rPr lang="hr-HR" sz="1500" dirty="0"/>
              <a:t> 4.6.2020)</a:t>
            </a:r>
          </a:p>
          <a:p>
            <a:r>
              <a:rPr lang="en-US" sz="1500" dirty="0">
                <a:hlinkClick r:id="rId5"/>
              </a:rPr>
              <a:t>https://hr.wikipedia.org/wiki/Nacionalni_park_Mljet</a:t>
            </a:r>
            <a:r>
              <a:rPr lang="hr-HR" sz="1500" dirty="0"/>
              <a:t> (</a:t>
            </a:r>
            <a:r>
              <a:rPr lang="hr-HR" sz="1500" dirty="0" err="1"/>
              <a:t>pristupljeno</a:t>
            </a:r>
            <a:r>
              <a:rPr lang="hr-HR" sz="1500" dirty="0"/>
              <a:t> 4.6.2020)</a:t>
            </a:r>
          </a:p>
          <a:p>
            <a:r>
              <a:rPr lang="en-US" sz="1500" dirty="0">
                <a:hlinkClick r:id="rId6"/>
              </a:rPr>
              <a:t>https://np-mljet.hr/o-parku/</a:t>
            </a:r>
            <a:r>
              <a:rPr lang="hr-HR" sz="1500" dirty="0"/>
              <a:t> (</a:t>
            </a:r>
            <a:r>
              <a:rPr lang="hr-HR" sz="1500" dirty="0" err="1"/>
              <a:t>pristupljeno</a:t>
            </a:r>
            <a:r>
              <a:rPr lang="hr-HR" sz="1500" dirty="0"/>
              <a:t> 4.6.2020)</a:t>
            </a:r>
          </a:p>
          <a:p>
            <a:r>
              <a:rPr lang="en-US" sz="1500" dirty="0">
                <a:hlinkClick r:id="rId7"/>
              </a:rPr>
              <a:t>https://getbybus.com/hr/blog/nacionalni-park-mljet/</a:t>
            </a:r>
            <a:r>
              <a:rPr lang="hr-HR" sz="1500" dirty="0"/>
              <a:t> (</a:t>
            </a:r>
            <a:r>
              <a:rPr lang="hr-HR" sz="1500" dirty="0" err="1"/>
              <a:t>pristupljeno</a:t>
            </a:r>
            <a:r>
              <a:rPr lang="hr-HR" sz="1500" dirty="0"/>
              <a:t> 4.6.2020)</a:t>
            </a:r>
          </a:p>
          <a:p>
            <a:r>
              <a:rPr lang="hr-HR" sz="1500" dirty="0">
                <a:hlinkClick r:id="rId8"/>
              </a:rPr>
              <a:t>https://www.google.com/search?q=mljet+veliko+jezero&amp;rlz=1C1CHBD_hrHR902HR902&amp;source=lnms&amp;tbm=isch&amp;sa=X&amp;ved=2ahUKEwi336mty_rpAhXv-yoKHYkWDqYQ_AUoAXoECBcQAw&amp;biw=1920&amp;bih=903#imgrc=Egiw4FLg-BoJEM</a:t>
            </a:r>
            <a:r>
              <a:rPr lang="hr-HR" sz="1500" dirty="0"/>
              <a:t> (</a:t>
            </a:r>
            <a:r>
              <a:rPr lang="hr-HR" sz="1500" dirty="0" err="1"/>
              <a:t>pristupljeno</a:t>
            </a:r>
            <a:r>
              <a:rPr lang="hr-HR" sz="1500" dirty="0"/>
              <a:t> 10.6.2020.)</a:t>
            </a:r>
          </a:p>
          <a:p>
            <a:r>
              <a:rPr lang="hr-HR" sz="1500" dirty="0">
                <a:hlinkClick r:id="rId6"/>
              </a:rPr>
              <a:t>https://np-mljet.hr/o-parku/</a:t>
            </a:r>
            <a:r>
              <a:rPr lang="hr-HR" sz="1500" dirty="0"/>
              <a:t>  (</a:t>
            </a:r>
            <a:r>
              <a:rPr lang="hr-HR" sz="1500" dirty="0" err="1"/>
              <a:t>pristupljeno</a:t>
            </a:r>
            <a:r>
              <a:rPr lang="hr-HR" sz="1500" dirty="0"/>
              <a:t> 10.6.)</a:t>
            </a:r>
          </a:p>
          <a:p>
            <a:endParaRPr lang="hr-HR" sz="1100" dirty="0"/>
          </a:p>
          <a:p>
            <a:pPr marL="0" indent="0">
              <a:buNone/>
            </a:pPr>
            <a:endParaRPr lang="hr-HR" sz="1100" dirty="0"/>
          </a:p>
          <a:p>
            <a:pPr marL="0" indent="0">
              <a:buNone/>
            </a:pPr>
            <a:endParaRPr lang="hr-HR" sz="1100" dirty="0"/>
          </a:p>
          <a:p>
            <a:endParaRPr lang="hr-HR" sz="1100" dirty="0"/>
          </a:p>
          <a:p>
            <a:pPr marL="0" indent="0">
              <a:buNone/>
            </a:pPr>
            <a:endParaRPr lang="en-US" sz="11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5E625A-73B8-4A78-AD87-FDA9B1912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561" y="242887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54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4CAE9D8-2810-4751-BD81-74149D09F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0354" y="878596"/>
            <a:ext cx="1509885" cy="849619"/>
          </a:xfrm>
        </p:spPr>
        <p:txBody>
          <a:bodyPr>
            <a:normAutofit/>
          </a:bodyPr>
          <a:lstStyle/>
          <a:p>
            <a:r>
              <a:rPr lang="hr-HR" dirty="0"/>
              <a:t> </a:t>
            </a:r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Button, pause, player, round icon">
            <a:extLst>
              <a:ext uri="{FF2B5EF4-FFF2-40B4-BE49-F238E27FC236}">
                <a16:creationId xmlns:a16="http://schemas.microsoft.com/office/drawing/2014/main" id="{F76E0C83-D573-4F71-B655-0799AB2E4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70ACE9-2688-4B38-8CF4-4C3436310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hr-HR" sz="2400" dirty="0"/>
              <a:t>Što su to nacionalni parkovi?</a:t>
            </a:r>
          </a:p>
          <a:p>
            <a:r>
              <a:rPr lang="hr-HR" sz="2400" dirty="0"/>
              <a:t>Nabroji neke.</a:t>
            </a:r>
          </a:p>
        </p:txBody>
      </p:sp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B071B22A-625B-4BC0-895B-1307B6C67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51" y="6643511"/>
            <a:ext cx="214489" cy="214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35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8206A3-DC53-4622-BEE8-38EE83AB4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>
                <a:hlinkClick r:id="rId4"/>
              </a:rPr>
              <a:t>https://np-mljet.hr/</a:t>
            </a:r>
            <a:endParaRPr lang="en-US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FF3D8707-0B2F-48AA-98BB-BA2D46515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12" y="6538912"/>
            <a:ext cx="216430" cy="21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543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F018234-3224-4798-92CD-CD1594E5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hr-HR" dirty="0"/>
              <a:t>NP Mljet</a:t>
            </a:r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9F4096-09E3-40FE-B728-71B462B64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hr-HR" dirty="0"/>
              <a:t>NP Mljet obuhvaća SZ dio otoka Mljeta</a:t>
            </a:r>
          </a:p>
          <a:p>
            <a:r>
              <a:rPr lang="hr-HR" dirty="0"/>
              <a:t>11.11.1960 je to područje proglašeno nacionalnim parkom</a:t>
            </a:r>
          </a:p>
          <a:p>
            <a:r>
              <a:rPr lang="hr-HR" dirty="0"/>
              <a:t>Predstavlja prvi </a:t>
            </a:r>
            <a:r>
              <a:rPr lang="en-US" dirty="0" err="1"/>
              <a:t>institucionalizirani</a:t>
            </a:r>
            <a:r>
              <a:rPr lang="en-US" b="0" i="0" dirty="0">
                <a:effectLst/>
                <a:latin typeface="Arial" panose="020B0604020202020204" pitchFamily="34" charset="0"/>
              </a:rPr>
              <a:t> </a:t>
            </a:r>
            <a:r>
              <a:rPr lang="hr-HR" dirty="0"/>
              <a:t>pokušaj zaštite izvornog ekosustava na Jadranu</a:t>
            </a:r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4BF86D-DB87-4FA5-9454-94E829A63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"/>
          <a:stretch/>
        </p:blipFill>
        <p:spPr bwMode="auto"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4254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23449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14B8877C-2674-4646-97D7-C13FEB7EB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" y="6531770"/>
            <a:ext cx="217487" cy="21748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31DF12BD-0C7C-4F3A-B85F-613A03FD5947}"/>
              </a:ext>
            </a:extLst>
          </p:cNvPr>
          <p:cNvSpPr txBox="1"/>
          <p:nvPr/>
        </p:nvSpPr>
        <p:spPr>
          <a:xfrm>
            <a:off x="8535432" y="5076972"/>
            <a:ext cx="378565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50" dirty="0"/>
              <a:t>Izvor: </a:t>
            </a:r>
            <a:r>
              <a:rPr lang="en-US" sz="1050" dirty="0">
                <a:hlinkClick r:id="rId6"/>
              </a:rPr>
              <a:t>https://hr.wikipedia.org/wiki/Datoteka:Mljet_logo2.jpg</a:t>
            </a:r>
            <a:r>
              <a:rPr lang="hr-HR" sz="1050" dirty="0"/>
              <a:t> (</a:t>
            </a:r>
            <a:r>
              <a:rPr lang="hr-HR" sz="1050" dirty="0" err="1"/>
              <a:t>pristupljeno</a:t>
            </a:r>
            <a:r>
              <a:rPr lang="hr-HR" sz="1050" dirty="0"/>
              <a:t> 4.6.2020)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53807058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8044173-10AF-459C-A836-50A31BA1E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hr-HR" dirty="0"/>
              <a:t>Osnovni podatci</a:t>
            </a:r>
            <a:endParaRPr lang="en-US" dirty="0"/>
          </a:p>
        </p:txBody>
      </p:sp>
      <p:sp>
        <p:nvSpPr>
          <p:cNvPr id="2053" name="Freeform: Shape 72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4D8D6D2-8234-4B2A-AEE4-556896AA4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hr-HR" sz="2400" dirty="0"/>
              <a:t>Polače – glavna turistička i putnička luka</a:t>
            </a:r>
          </a:p>
          <a:p>
            <a:r>
              <a:rPr lang="hr-HR" sz="2400" dirty="0" err="1"/>
              <a:t>Goveđari</a:t>
            </a:r>
            <a:endParaRPr lang="hr-HR" sz="2400" dirty="0"/>
          </a:p>
          <a:p>
            <a:pPr lvl="1"/>
            <a:r>
              <a:rPr lang="hr-HR" dirty="0"/>
              <a:t>Babine Kuće – najstarije naselje na Jezerima</a:t>
            </a:r>
          </a:p>
          <a:p>
            <a:r>
              <a:rPr lang="hr-HR" sz="2400" dirty="0"/>
              <a:t>Soline – mjesto na početku Velikog jezera</a:t>
            </a:r>
          </a:p>
          <a:p>
            <a:r>
              <a:rPr lang="hr-HR" sz="2400" dirty="0"/>
              <a:t>Pristanište – mjesto s poštom i upravom NP-a</a:t>
            </a:r>
          </a:p>
          <a:p>
            <a:r>
              <a:rPr lang="hr-HR" sz="2400" dirty="0" err="1"/>
              <a:t>Pomena</a:t>
            </a:r>
            <a:r>
              <a:rPr lang="hr-HR" sz="2400" dirty="0"/>
              <a:t> – mjesto s jedinim hotelom na otoku</a:t>
            </a:r>
            <a:endParaRPr lang="en-US" sz="2400" dirty="0"/>
          </a:p>
        </p:txBody>
      </p:sp>
      <p:sp>
        <p:nvSpPr>
          <p:cNvPr id="2054" name="Oval 74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6EB48F-29C5-4814-AFAD-873C2AC1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7184" y="1685616"/>
            <a:ext cx="3781051" cy="2842790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nimljeni zvuk">
            <a:hlinkClick r:id="" action="ppaction://media"/>
            <a:extLst>
              <a:ext uri="{FF2B5EF4-FFF2-40B4-BE49-F238E27FC236}">
                <a16:creationId xmlns:a16="http://schemas.microsoft.com/office/drawing/2014/main" id="{F9617644-4257-48DA-AAAB-80A98BD8B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467" y="6445897"/>
            <a:ext cx="304800" cy="304800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2AE3314C-F34A-47DC-A318-3C6241BE4B61}"/>
              </a:ext>
            </a:extLst>
          </p:cNvPr>
          <p:cNvSpPr txBox="1"/>
          <p:nvPr/>
        </p:nvSpPr>
        <p:spPr>
          <a:xfrm>
            <a:off x="7887184" y="4820356"/>
            <a:ext cx="38871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Izvor: </a:t>
            </a:r>
            <a:r>
              <a:rPr lang="en-US" sz="1100" dirty="0">
                <a:hlinkClick r:id="rId6"/>
              </a:rPr>
              <a:t>https://hr.wikipedia.org/wiki/Babine_Ku%C4%87e</a:t>
            </a:r>
            <a:r>
              <a:rPr lang="hr-HR" sz="1100" dirty="0"/>
              <a:t> (</a:t>
            </a:r>
            <a:r>
              <a:rPr lang="hr-HR" sz="1100" dirty="0" err="1"/>
              <a:t>pristupljeno</a:t>
            </a:r>
            <a:r>
              <a:rPr lang="hr-HR" sz="1100" dirty="0"/>
              <a:t> 4.6.2020)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5280086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5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C1693B-EC14-42D3-A172-8F76F23E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hr-HR" dirty="0"/>
              <a:t>Biljni svijet Mljeta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91BDA-4AF8-420F-8B85-DB982177D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89017"/>
            <a:ext cx="5616387" cy="4351338"/>
          </a:xfrm>
        </p:spPr>
        <p:txBody>
          <a:bodyPr>
            <a:normAutofit/>
          </a:bodyPr>
          <a:lstStyle/>
          <a:p>
            <a:r>
              <a:rPr lang="hr-HR" sz="2400" dirty="0"/>
              <a:t>vegetacija vrlo bujna</a:t>
            </a:r>
          </a:p>
          <a:p>
            <a:r>
              <a:rPr lang="hr-HR" sz="2400" i="1" dirty="0"/>
              <a:t>Zeleni otok</a:t>
            </a:r>
          </a:p>
          <a:p>
            <a:r>
              <a:rPr lang="hr-HR" sz="2400" dirty="0"/>
              <a:t>šume- 90% površine</a:t>
            </a:r>
          </a:p>
          <a:p>
            <a:r>
              <a:rPr lang="hr-HR" sz="2400" dirty="0"/>
              <a:t>endemi- dubrovačka zečina (</a:t>
            </a:r>
            <a:r>
              <a:rPr lang="hr-HR" sz="2400" i="1" dirty="0" err="1"/>
              <a:t>Centaurea</a:t>
            </a:r>
            <a:r>
              <a:rPr lang="hr-HR" sz="2400" i="1" dirty="0"/>
              <a:t> </a:t>
            </a:r>
            <a:r>
              <a:rPr lang="hr-HR" sz="2400" i="1" dirty="0" err="1"/>
              <a:t>ragusina</a:t>
            </a:r>
            <a:r>
              <a:rPr lang="hr-HR" sz="2400" dirty="0"/>
              <a:t>), Jupiterova brada (</a:t>
            </a:r>
            <a:r>
              <a:rPr lang="hr-HR" sz="2400" i="1" dirty="0" err="1"/>
              <a:t>Anthyllis</a:t>
            </a:r>
            <a:r>
              <a:rPr lang="hr-HR" sz="2400" i="1" dirty="0"/>
              <a:t> barba-</a:t>
            </a:r>
            <a:r>
              <a:rPr lang="hr-HR" sz="2400" i="1" dirty="0" err="1"/>
              <a:t>jovis</a:t>
            </a:r>
            <a:r>
              <a:rPr lang="hr-HR" sz="2400" dirty="0"/>
              <a:t>), drvenasta mlječika (</a:t>
            </a:r>
            <a:r>
              <a:rPr lang="hr-HR" sz="2400" i="1" dirty="0" err="1"/>
              <a:t>Euphorbia</a:t>
            </a:r>
            <a:r>
              <a:rPr lang="hr-HR" sz="2400" i="1" dirty="0"/>
              <a:t> </a:t>
            </a:r>
            <a:r>
              <a:rPr lang="hr-HR" sz="2400" i="1" dirty="0" err="1"/>
              <a:t>dendroides</a:t>
            </a:r>
            <a:r>
              <a:rPr lang="hr-HR" sz="2400" dirty="0"/>
              <a:t>).</a:t>
            </a:r>
          </a:p>
        </p:txBody>
      </p:sp>
      <p:pic>
        <p:nvPicPr>
          <p:cNvPr id="6" name="Picture 5" descr="A bunch of yellow flowers&#10;&#10;Description automatically generated">
            <a:extLst>
              <a:ext uri="{FF2B5EF4-FFF2-40B4-BE49-F238E27FC236}">
                <a16:creationId xmlns:a16="http://schemas.microsoft.com/office/drawing/2014/main" id="{3DC44A2A-C35E-4D55-8B05-6F4C321EFC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4" r="-3" b="2860"/>
          <a:stretch/>
        </p:blipFill>
        <p:spPr>
          <a:xfrm>
            <a:off x="6305807" y="3067558"/>
            <a:ext cx="5886193" cy="3790443"/>
          </a:xfrm>
          <a:custGeom>
            <a:avLst/>
            <a:gdLst/>
            <a:ahLst/>
            <a:cxnLst/>
            <a:rect l="l" t="t" r="r" b="b"/>
            <a:pathLst>
              <a:path w="5886193" h="3790443">
                <a:moveTo>
                  <a:pt x="3579591" y="0"/>
                </a:moveTo>
                <a:cubicBezTo>
                  <a:pt x="4444509" y="0"/>
                  <a:pt x="5237781" y="306756"/>
                  <a:pt x="5856546" y="817406"/>
                </a:cubicBezTo>
                <a:lnTo>
                  <a:pt x="5886193" y="844351"/>
                </a:lnTo>
                <a:lnTo>
                  <a:pt x="5886193" y="3790443"/>
                </a:lnTo>
                <a:lnTo>
                  <a:pt x="6662" y="3790443"/>
                </a:lnTo>
                <a:lnTo>
                  <a:pt x="0" y="3579594"/>
                </a:lnTo>
                <a:cubicBezTo>
                  <a:pt x="0" y="1602640"/>
                  <a:pt x="1602640" y="0"/>
                  <a:pt x="3579591" y="0"/>
                </a:cubicBezTo>
                <a:close/>
              </a:path>
            </a:pathLst>
          </a:custGeom>
        </p:spPr>
      </p:pic>
      <p:sp>
        <p:nvSpPr>
          <p:cNvPr id="41" name="Arc 37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BE315B3D-1912-4E12-A8D6-8AE8DB223F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7" r="10798" b="-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0903F546-0623-4DE9-9229-40EEF25224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12" r="34866"/>
          <a:stretch/>
        </p:blipFill>
        <p:spPr>
          <a:xfrm>
            <a:off x="10331780" y="139794"/>
            <a:ext cx="1860221" cy="2927764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34A6B8-BECF-4745-8943-E082E868899C}"/>
              </a:ext>
            </a:extLst>
          </p:cNvPr>
          <p:cNvSpPr txBox="1"/>
          <p:nvPr/>
        </p:nvSpPr>
        <p:spPr>
          <a:xfrm>
            <a:off x="156883" y="5750003"/>
            <a:ext cx="5421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Izvori slika- </a:t>
            </a:r>
          </a:p>
          <a:p>
            <a:r>
              <a:rPr lang="hr-HR" sz="1100" dirty="0">
                <a:hlinkClick r:id="rId7"/>
              </a:rPr>
              <a:t>https://www.plantea.com.hr/wp-content/uploads/2016/02/drvenasta-mljecika-1.jpg</a:t>
            </a:r>
            <a:endParaRPr lang="hr-HR" sz="1100" dirty="0"/>
          </a:p>
          <a:p>
            <a:r>
              <a:rPr lang="hr-HR" sz="1100" dirty="0">
                <a:hlinkClick r:id="rId8"/>
              </a:rPr>
              <a:t>https://www.plantea.com.hr/wp-content/uploads/2016/02/jupiterova-brada-2.jpg</a:t>
            </a:r>
            <a:endParaRPr lang="hr-HR" sz="1100" dirty="0"/>
          </a:p>
          <a:p>
            <a:r>
              <a:rPr lang="hr-HR" sz="1100" dirty="0">
                <a:hlinkClick r:id="rId9"/>
              </a:rPr>
              <a:t>https://www.ciopa.hr/slike/Centaurea-ragusina.jpg</a:t>
            </a:r>
            <a:endParaRPr lang="hr-HR" sz="1100" dirty="0"/>
          </a:p>
          <a:p>
            <a:endParaRPr lang="hr-HR" sz="1100" dirty="0"/>
          </a:p>
        </p:txBody>
      </p:sp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C1F286-504E-4057-94FB-4C1D9A94E0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98.1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625" y="139794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980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A55A15-BBBB-41F3-B010-2BE43962B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hr-HR" dirty="0"/>
              <a:t>Životinjski svijet Mljeta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4FE9C-27D5-41E7-AE9C-AB573C23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765"/>
            <a:ext cx="5393361" cy="4912658"/>
          </a:xfrm>
        </p:spPr>
        <p:txBody>
          <a:bodyPr>
            <a:normAutofit/>
          </a:bodyPr>
          <a:lstStyle/>
          <a:p>
            <a:r>
              <a:rPr lang="hr-HR" sz="2400" dirty="0"/>
              <a:t>Kopnena fauna- osiromašena nakon što je 1909. godine donesen indijski mali mungos (</a:t>
            </a:r>
            <a:r>
              <a:rPr lang="hr-HR" sz="2400" i="1" dirty="0" err="1"/>
              <a:t>Herpestes</a:t>
            </a:r>
            <a:r>
              <a:rPr lang="hr-HR" sz="2400" i="1" dirty="0"/>
              <a:t> </a:t>
            </a:r>
            <a:r>
              <a:rPr lang="hr-HR" sz="2400" i="1" dirty="0" err="1"/>
              <a:t>auropunctatus</a:t>
            </a:r>
            <a:r>
              <a:rPr lang="hr-HR" sz="2400" dirty="0"/>
              <a:t>), vrsta grabežljivca koji uništava zmije. </a:t>
            </a:r>
          </a:p>
          <a:p>
            <a:r>
              <a:rPr lang="hr-HR" sz="2400" dirty="0"/>
              <a:t> divlje svinje (</a:t>
            </a:r>
            <a:r>
              <a:rPr lang="hr-HR" sz="2400" i="1" dirty="0" err="1"/>
              <a:t>Sus</a:t>
            </a:r>
            <a:r>
              <a:rPr lang="hr-HR" sz="2400" i="1" dirty="0"/>
              <a:t> </a:t>
            </a:r>
            <a:r>
              <a:rPr lang="hr-HR" sz="2400" i="1" dirty="0" err="1"/>
              <a:t>scrofa</a:t>
            </a:r>
            <a:r>
              <a:rPr lang="hr-HR" sz="2400" dirty="0"/>
              <a:t>), jeleni lopatari (</a:t>
            </a:r>
            <a:r>
              <a:rPr lang="hr-HR" sz="2400" i="1" dirty="0"/>
              <a:t>Dama dama</a:t>
            </a:r>
            <a:r>
              <a:rPr lang="hr-HR" sz="2400" dirty="0"/>
              <a:t>) i mufloni. </a:t>
            </a:r>
          </a:p>
          <a:p>
            <a:r>
              <a:rPr lang="hr-HR" sz="2400" dirty="0"/>
              <a:t>Podmorje bogato raznom bijelom i plavom ribom, školjkašima te rakovima.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EBFF2-69BE-4030-8341-0621F21E0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419" y="2156732"/>
            <a:ext cx="4235841" cy="2043793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C0B0D-B4CD-4CC8-8EAD-A552F6F087F1}"/>
              </a:ext>
            </a:extLst>
          </p:cNvPr>
          <p:cNvSpPr txBox="1"/>
          <p:nvPr/>
        </p:nvSpPr>
        <p:spPr>
          <a:xfrm>
            <a:off x="7710737" y="4261955"/>
            <a:ext cx="3643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Izvor slike- </a:t>
            </a:r>
            <a:r>
              <a:rPr lang="hr-HR" sz="1100" dirty="0">
                <a:hlinkClick r:id="rId5"/>
              </a:rPr>
              <a:t>https://upload.wikimedia.org/wikipedia/commons/0/01/Small_asian_mongoose.jpg</a:t>
            </a:r>
            <a:endParaRPr lang="hr-HR" sz="1100" dirty="0"/>
          </a:p>
          <a:p>
            <a:endParaRPr lang="hr-HR" sz="11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5EEF43-D01F-4B05-9243-E5EA79179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136" y="188549"/>
            <a:ext cx="247929" cy="2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4987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EAD6E2-A20D-49BA-B1ED-F46C497A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hr-HR" dirty="0"/>
              <a:t>jezera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C5358-23F5-4011-A3E2-6FD59B5A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hr-HR" sz="2400" dirty="0"/>
              <a:t>Veliko jezero (zaljev koji je kod Solina povezan s otvorenim morem) nastalo je potapanjem kraškog polja. [površina- 1,45km2]</a:t>
            </a:r>
          </a:p>
          <a:p>
            <a:r>
              <a:rPr lang="hr-HR" sz="2400" dirty="0"/>
              <a:t> Malo jezero se nalazi na SZ dijelu velikog jezera s kojim je spojen kanalom kroz koji, ovisno o plimi i </a:t>
            </a:r>
            <a:r>
              <a:rPr lang="hr-HR" sz="2400" dirty="0" err="1"/>
              <a:t>oseki</a:t>
            </a:r>
            <a:r>
              <a:rPr lang="hr-HR" sz="2400" dirty="0"/>
              <a:t>, teče jaka morska struja. Kanal se nalazi na mjestu Mali most. More se u Malom jezeru slabo izmjenjuje pa ono ima svojstvo lagune. [</a:t>
            </a:r>
            <a:r>
              <a:rPr lang="pl-PL" sz="2400" dirty="0"/>
              <a:t>površina- 0,25 km2</a:t>
            </a:r>
            <a:r>
              <a:rPr lang="hr-HR" sz="2400" dirty="0"/>
              <a:t>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278B4-A536-4452-B8E2-BF6E9133D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9" r="3340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6" name="Arc 1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CF8E4A-6A05-45A1-8D31-2281634AFC9F}"/>
              </a:ext>
            </a:extLst>
          </p:cNvPr>
          <p:cNvSpPr txBox="1"/>
          <p:nvPr/>
        </p:nvSpPr>
        <p:spPr>
          <a:xfrm>
            <a:off x="8725423" y="89187"/>
            <a:ext cx="34575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Izvor slike- </a:t>
            </a:r>
            <a:r>
              <a:rPr lang="hr-HR" sz="1100" dirty="0">
                <a:hlinkClick r:id="rId5"/>
              </a:rPr>
              <a:t>https://www.mljettravel.com/news/wp-content/uploads/benedictine-monastery-islet-melita-lakes-mljet1.jpg</a:t>
            </a:r>
            <a:endParaRPr lang="hr-HR" sz="1100" dirty="0"/>
          </a:p>
          <a:p>
            <a:endParaRPr lang="hr-HR" sz="1100" dirty="0"/>
          </a:p>
          <a:p>
            <a:endParaRPr lang="hr-HR" sz="11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C62B49-C360-4C46-8BF9-13DC98DCC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185" y="89187"/>
            <a:ext cx="307228" cy="30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2803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7AADD8D-29D7-4B10-9245-72837D2D6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73897-F03A-4BA0-9439-340BF5DC9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08" y="365125"/>
            <a:ext cx="5809527" cy="1325563"/>
          </a:xfrm>
        </p:spPr>
        <p:txBody>
          <a:bodyPr>
            <a:normAutofit/>
          </a:bodyPr>
          <a:lstStyle/>
          <a:p>
            <a:r>
              <a:rPr lang="hr-HR" dirty="0"/>
              <a:t>znamenitosti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70CBA-884C-4F2E-9095-FCA6EEA26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509" y="1905142"/>
            <a:ext cx="5809528" cy="4351338"/>
          </a:xfrm>
        </p:spPr>
        <p:txBody>
          <a:bodyPr>
            <a:normAutofit/>
          </a:bodyPr>
          <a:lstStyle/>
          <a:p>
            <a:r>
              <a:rPr lang="hr-HR" sz="1700" dirty="0"/>
              <a:t>očuvane šume alepskog bora, hrasta crnike i makije</a:t>
            </a:r>
          </a:p>
          <a:p>
            <a:r>
              <a:rPr lang="hr-HR" sz="1700" dirty="0"/>
              <a:t>sustav slanih jezera, međusobno povezanih s morem</a:t>
            </a:r>
          </a:p>
          <a:p>
            <a:r>
              <a:rPr lang="hr-HR" sz="1700" dirty="0">
                <a:solidFill>
                  <a:schemeClr val="accent1">
                    <a:lumMod val="75000"/>
                  </a:schemeClr>
                </a:solidFill>
              </a:rPr>
              <a:t>otočić Sveta Marija</a:t>
            </a:r>
          </a:p>
          <a:p>
            <a:r>
              <a:rPr lang="hr-HR" sz="1700" dirty="0"/>
              <a:t>ostaci rimske palače i cijelog fortifikacijskog sklopa u </a:t>
            </a:r>
            <a:r>
              <a:rPr lang="hr-HR" sz="1700" dirty="0" err="1"/>
              <a:t>Polačama</a:t>
            </a:r>
            <a:endParaRPr lang="hr-HR" sz="1700" dirty="0"/>
          </a:p>
          <a:p>
            <a:r>
              <a:rPr lang="hr-HR" sz="1700" dirty="0"/>
              <a:t>ostaci ilirske utvrde na brdu iznad Velikog jezera</a:t>
            </a:r>
          </a:p>
          <a:p>
            <a:r>
              <a:rPr lang="hr-HR" sz="1700" dirty="0"/>
              <a:t>geomorfološki lokalitet </a:t>
            </a:r>
            <a:r>
              <a:rPr lang="hr-HR" sz="1700" dirty="0" err="1">
                <a:solidFill>
                  <a:schemeClr val="accent1">
                    <a:lumMod val="75000"/>
                  </a:schemeClr>
                </a:solidFill>
              </a:rPr>
              <a:t>Zakamenica</a:t>
            </a:r>
            <a:r>
              <a:rPr lang="hr-HR" sz="1700" dirty="0"/>
              <a:t>, na kojem je more tokom godina u otoku napravilo skulpturu biskupa i dva amfiteatra</a:t>
            </a:r>
          </a:p>
          <a:p>
            <a:r>
              <a:rPr lang="hr-HR" sz="1700" dirty="0"/>
              <a:t>solinski kanal i Vrata od Solina, na kojem su benediktinci postavili veliki kameni križ s natpisom na glagoljici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0E426-4BC9-43CB-B61B-7F206F560D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6" r="17691"/>
          <a:stretch/>
        </p:blipFill>
        <p:spPr>
          <a:xfrm>
            <a:off x="7190546" y="1150210"/>
            <a:ext cx="2217364" cy="2217364"/>
          </a:xfrm>
          <a:custGeom>
            <a:avLst/>
            <a:gdLst/>
            <a:ahLst/>
            <a:cxnLst/>
            <a:rect l="l" t="t" r="r" b="b"/>
            <a:pathLst>
              <a:path w="1786270" h="1786270">
                <a:moveTo>
                  <a:pt x="893135" y="0"/>
                </a:moveTo>
                <a:cubicBezTo>
                  <a:pt x="1386400" y="0"/>
                  <a:pt x="1786270" y="399870"/>
                  <a:pt x="1786270" y="893135"/>
                </a:cubicBezTo>
                <a:cubicBezTo>
                  <a:pt x="1786270" y="1386400"/>
                  <a:pt x="1386400" y="1786270"/>
                  <a:pt x="893135" y="1786270"/>
                </a:cubicBezTo>
                <a:cubicBezTo>
                  <a:pt x="399870" y="1786270"/>
                  <a:pt x="0" y="1386400"/>
                  <a:pt x="0" y="893135"/>
                </a:cubicBezTo>
                <a:cubicBezTo>
                  <a:pt x="0" y="399870"/>
                  <a:pt x="399870" y="0"/>
                  <a:pt x="893135" y="0"/>
                </a:cubicBez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2A27B8A-58D8-4AFE-8F02-7BBF28CF4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CF596-129A-4658-84E0-31203F47CF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17" r="13685" b="3"/>
          <a:stretch/>
        </p:blipFill>
        <p:spPr>
          <a:xfrm>
            <a:off x="8444632" y="2579683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8E06A0-A593-46F7-9AB5-7EFF56771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85163-7A3F-4F3F-A08E-87D296BE09D0}"/>
              </a:ext>
            </a:extLst>
          </p:cNvPr>
          <p:cNvSpPr txBox="1"/>
          <p:nvPr/>
        </p:nvSpPr>
        <p:spPr>
          <a:xfrm>
            <a:off x="8817325" y="164026"/>
            <a:ext cx="33147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100" dirty="0"/>
              <a:t>Izvori slika- </a:t>
            </a:r>
            <a:r>
              <a:rPr lang="hr-HR" sz="1100" dirty="0">
                <a:hlinkClick r:id="rId6"/>
              </a:rPr>
              <a:t>https://upload.wikimedia.org/wikipedia/commons/e/eb/Oto%C4%8Di%C4%87.jpg</a:t>
            </a:r>
            <a:endParaRPr lang="hr-HR" sz="1100" dirty="0"/>
          </a:p>
          <a:p>
            <a:r>
              <a:rPr lang="hr-HR" sz="1100" dirty="0">
                <a:hlinkClick r:id="rId6"/>
              </a:rPr>
              <a:t>https://upload.wikimedia.org/wikipedia/commons/e/eb/Oto%C4%8Di%C4%87.jpg</a:t>
            </a:r>
            <a:endParaRPr lang="hr-HR" sz="1100" dirty="0"/>
          </a:p>
          <a:p>
            <a:endParaRPr lang="hr-HR" sz="1100" dirty="0"/>
          </a:p>
          <a:p>
            <a:endParaRPr lang="hr-HR" sz="1100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3E747D-1BA0-4C27-BC4F-B8CE333628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71.62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831" y="164026"/>
            <a:ext cx="136899" cy="1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3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apesVTI">
  <a:themeElements>
    <a:clrScheme name="AnalogousFromDarkSeedLeftStep">
      <a:dk1>
        <a:srgbClr val="000000"/>
      </a:dk1>
      <a:lt1>
        <a:srgbClr val="FFFFFF"/>
      </a:lt1>
      <a:dk2>
        <a:srgbClr val="242E41"/>
      </a:dk2>
      <a:lt2>
        <a:srgbClr val="E2E8E2"/>
      </a:lt2>
      <a:accent1>
        <a:srgbClr val="BB4DC3"/>
      </a:accent1>
      <a:accent2>
        <a:srgbClr val="7A3FB3"/>
      </a:accent2>
      <a:accent3>
        <a:srgbClr val="584DC3"/>
      </a:accent3>
      <a:accent4>
        <a:srgbClr val="3B61B1"/>
      </a:accent4>
      <a:accent5>
        <a:srgbClr val="4DA4C3"/>
      </a:accent5>
      <a:accent6>
        <a:srgbClr val="3BB19F"/>
      </a:accent6>
      <a:hlink>
        <a:srgbClr val="3F88BF"/>
      </a:hlink>
      <a:folHlink>
        <a:srgbClr val="7F7F7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661</Words>
  <Application>Microsoft Office PowerPoint</Application>
  <PresentationFormat>Široki zaslon</PresentationFormat>
  <Paragraphs>59</Paragraphs>
  <Slides>10</Slides>
  <Notes>0</Notes>
  <HiddenSlides>0</HiddenSlides>
  <MMClips>11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Avenir Next LT Pro</vt:lpstr>
      <vt:lpstr>Calibri</vt:lpstr>
      <vt:lpstr>Tw Cen MT</vt:lpstr>
      <vt:lpstr>ShapesVTI</vt:lpstr>
      <vt:lpstr>NACIONALNI PARK MLJET</vt:lpstr>
      <vt:lpstr> </vt:lpstr>
      <vt:lpstr>PowerPoint prezentacija</vt:lpstr>
      <vt:lpstr>NP Mljet</vt:lpstr>
      <vt:lpstr>Osnovni podatci</vt:lpstr>
      <vt:lpstr>Biljni svijet Mljeta</vt:lpstr>
      <vt:lpstr>Životinjski svijet Mljeta</vt:lpstr>
      <vt:lpstr>jezera</vt:lpstr>
      <vt:lpstr>znamenitosti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NACIONALNI PARK MLJET</dc:title>
  <dc:creator>Katja .</dc:creator>
  <cp:lastModifiedBy>Bruna Panžić</cp:lastModifiedBy>
  <cp:revision>2</cp:revision>
  <dcterms:created xsi:type="dcterms:W3CDTF">2020-06-11T20:29:44Z</dcterms:created>
  <dcterms:modified xsi:type="dcterms:W3CDTF">2020-06-12T22:34:36Z</dcterms:modified>
</cp:coreProperties>
</file>