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9" r:id="rId2"/>
    <p:sldId id="262" r:id="rId3"/>
    <p:sldId id="261" r:id="rId4"/>
    <p:sldId id="272" r:id="rId5"/>
    <p:sldId id="257" r:id="rId6"/>
    <p:sldId id="260" r:id="rId7"/>
    <p:sldId id="271" r:id="rId8"/>
    <p:sldId id="263" r:id="rId9"/>
    <p:sldId id="274" r:id="rId10"/>
    <p:sldId id="275" r:id="rId11"/>
    <p:sldId id="273" r:id="rId12"/>
    <p:sldId id="265" r:id="rId13"/>
    <p:sldId id="266" r:id="rId14"/>
    <p:sldId id="267" r:id="rId15"/>
    <p:sldId id="268" r:id="rId16"/>
    <p:sldId id="269" r:id="rId17"/>
    <p:sldId id="270" r:id="rId18"/>
    <p:sldId id="276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D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rednji stil 2 - Isticanj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28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6-13T00:22:55.373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act:action type="add" startTime="10232">
    <iact:property name="dataType"/>
    <iact:actionData xml:id="d0">
      <inkml:trace xmlns:inkml="http://www.w3.org/2003/InkML" xml:id="stk0" contextRef="#ctx0" brushRef="#br0">29731 1878 0,'-25'0'213,"-1"0"-206,1 0-1,25 25 4,-25 1-4,-1-1 2,1 0-1,-1-25 0,-24 0 1,24 26-1,-24-1 7,-1 26-5,0-51-3,-50 0 1,75 0 0,1 0 1,0 0-1,-26 0 1,25 0 0,-24 0-2,50 25 4,-26-25-6,1 25 4,0-25-2,-1 26 3,1-26-2,-1 25 1,26 1 0,-50-26-2,24 0 1,1 0 0,0 25 1,-1-25-1,1 0 0,0 0 7,-1 0 2,26 25-9,-25-25 0,-26 0 1,26 51-1,-1-51 0,26 25 2,0 1 7,-25-26-12,0 25 4,-1-25 7,1 25 0,-1 1-7,26-1 12,-50-25-12,50 26-1,0 24 0,0-24 8,-26-1-1,26 0-6,-25-25-1,0 0 0,25 26 1,-26-1-1,1 0 2,0 1 4,-26-1 2,25-25-8,1 51 0,0-26 1,-1-25-1,1 0 2,25 26-4,-25-1 2,-1 0 1,1 1 0,-26-1-1,26 1 0,-1-26 2,1 25-3,25 0 3,-25 1-3,-1-1 0,1 0 2,0 1-1,-26-1 2,25-25-3,26 25 3,-25 26-4,0-25 3,-1-1-1,1 0 1,0 1-1,-1-26 0,1 25 1,25 0-2,-26 1 5,1-26-7,25 50 11,-25-50-8,-1 0 1,1 26-1,0-26 2,-1 0 4,-24 25-6,24-25 0,1 0 1,-1 0-1,1 0 1,0 0 13,-1 0-14,26 26 1,-25-26-1,-26 0 45,26 0-38,-1 0 15,26 25 17,0 0-11,-25-25-28,25 26 0,-25-26 1,25 25 6,-26-25-6,26 51-1,-25-51 0,25 25 1,-25-25-1,-1 0 7,1 0 17,25 26-25,-25-26 2,-1 0-1,1 0 7,-1 0-4,1 0 2,25 25 10,0 0 15,-25-25-22,25 26 6,0-1 39,0 0-4,0 1-26</inkml:trace>
    </iact:actionData>
  </iact:action>
  <iact:action type="add" startTime="25855">
    <iact:property name="dataType"/>
    <iact:actionData xml:id="d1">
      <inkml:trace xmlns:inkml="http://www.w3.org/2003/InkML" xml:id="stk1" contextRef="#ctx0" brushRef="#br0">26585 4719 0,'-25'0'214,"0"0"-208,-1 0 2,1 0-1,-1 0 1,-24 25 6,-1-25-5,26 0-3,-26 0 1,26 0 0,-1 0 1,1 0-1,-1 0 0,-50 0 1,51 0-1,0 0 3,-1 26-5,1-1 2,25 0 0,-51-25 0,26 26 2,-26-26-2,26 25 2,-1-25-4,1 0 2,25 51 0,-25-51 1,25 25-1,0 0 0,0 1 2,0-1-3,0 1 9,-26-1-8,26 0 0,0 26 0,0-26 1,0 1-1,0-1 8,0 0-7,0 1-2,0-1 1,0 1 1,0-1-1,0 0 1,0 1-1,0-1 3,0 0-5,0 1 2,0-1 0,0 1 8,0-1-8,0 0 2,0 26-3,0-26 0,0 1 2,0-1 7,0 0-8,0 1 1,0-1-1,0 1 3,0-1-5,0 0 2,0 1 0,0-1 0,0 0 1,0 1-1,0-1 2,0 0 6,0 26-10,0-25 3,0-1-1,0 0 15,26-25-9,-26 26-3,25-26-4,0 0 1,1 0 1,24 25-1,-24-25 1,-1 0-1,-25 25 2,25-25-4,1 0 3,-1 0-1,1 0 0,-1 0 1,0 0-1,1 0 3,-1 0-5,0 0 4,1 0-4,-1 0 3,1 0-1,-1 0 8,0 0-8,26 0 3,-26 0-6,1 0 4,-1 0-1,0 0 8,1 0-8,-1 0 0,1 0 0,-1 0 3,0 0-5,1 0 18,-1 0-16,0 0 0,1 0 8,-1 0-1,1 0 1,-1 0 0,0 0 0,1 0-2,-1 0-7,0 0 3,1 0-1,-26-25-1,25 25 2,26-25-4,-26-1 5,1 1-4,24 0 1,-24-26 1,-1 25-2,-25 1 2,25 0 0,26 25 0,-25 0-3,-1 0 3,0-26-1,1 1 0,-26 0 1,25-51 0,-25 25-1,25 0-1,-25 0 4,0 1-5,0-26 2,0 25 1,0 0-1,0 0 0,0 1 1,0-27 1,0 52-4,0 0 4,0-51-3,-25 76 1,0-51 1,25 0-1,-26 26 1,1-1-2,0 1 4,-26 0-4,25-1 2,1 1 6,0 0-7,-1-26 0,1 26 2,0-1-3,-1 1 3,1 25-4,-1-26 3,26 1-1,-25 25 0,0 0 17,-1 0-19,1 0 3,0 0-1,-1 0 7,-24 0-6,24 0 0,1 0-2,-1 0 4,1 0-5,0 0 9,-1 0-6,1 0-1,0 0 0,-1 0 3,1 0-7,-1 0 14,1 0-10,0 0 1,-1 0-1,-24 25 1,24-25-2,1 26 9,0-1-2,-1-25-4,1 26-1,-1 24-2,1-50 3,25 26-3,-51-26 4,26 0-6,0 0 4,-1 0-1,1 25 1,-1-25-1,-24 0 0,-52 0 3,52 0-5,24 0 3,-25 0-2,1 25 1,-1 1 2,26-1-2,-1-25 1,1 25-1,-1 1 1,1 25-2,25-26 1,0 0 0,0 1 1,0 24-1,0 1 0,0 51 2,0-77-3,0 26 4,0-1-5,0-24 2,0 25 0,0-1 0,0 1 1,0-26-1,0 1 3,0-1 3,0 0-7,0 1 1,0 50 1,25-51-1,1 1 2,-1-1 6,-25 26-10,26-26 3,24 26-1,-50-26 0,0 1 1,26-26-1,-1 25 2,-25 0-3,25 1 4,-25-1-6,26 0 5,-1 26-3,1-26 11,-26 1-12,25-1 4,26 1-3,-26-1 2,0 0-1,1-25 0,-1 26 0,0-1 0,-25 0 2,26-25-3,-1 26 3,26-1-4,-26-25 2,1 0 1,-1 0-1,0 0 8,1 0-6,25 0-4,-26 0 4,51 0-3,-25 26 1,-26-26 1,0 25-1,1-25 2,-1 0-3,1 0 3,-1 0-4,0 0 3,1 0-1,-1 0 9,0 0-10,1 0 3,25-25-3,-26-1 3,0 26-4,-25-25 3,26-26-1,-1 26 0,0-1 2,-25 1-3,0 0 3,0-1 3,0 1 4,26-1-2,-1-24-5,26 24-3,-26 1 3,1 0-3,-1-1 15,0 1-13,1 25-1,-1-25 3,-25-1-6,25-25 5,26 51-3,-25-25 2,-1 0 4,0-1-2,1 1-2,-1 0 1,0-26-4,1-25 2,24 25 0,-50 0 0,26 1 2,-1-26-3,1-1 4,-1 27-5,0-1 4,1 51-4,-1-25 3,0-1-2,26-25 2,-25 26 1,-26 0-4,25-1 5,0 1-5,1 25 2,-1-25 1,0-1-1,-25 1 1,0 0-2,26-26 3,-26 25-3,0 1 9,0 0-8,0-1 1,0 1-1,-26 0 0,1 25 0,0 0 3,-1-51-5,-24 51 3,24-25 1,-25-1-4,1 26 3,-1 0-1,0 0 1,-25-25-2,0-1 3,51 26-3,-26 0 1,0 0 0,-50 0 1,75 0-1,1 0 1,0 0 1,-1 0-4,1 0 5,-1 0-5,-24 0 2,24 0 8,1 0-7,0 0-2,-1 0 3,1 0-3,0 0 111,-26 0-88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6B57F-0BA2-4B77-8D05-5865215DA434}" type="datetimeFigureOut">
              <a:rPr lang="hr-HR" smtClean="0"/>
              <a:t>13.6.2020.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AE8EB-9434-4B9B-B086-5456EB3A9C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2358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D01CBA-39AE-4A63-8579-A391359F21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F22C5FA-56F0-4A2A-93C0-7FB236F54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CDF5ADF-71AF-4743-8770-EB1AFC030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07BC-F3B4-47D3-AB0B-66E310221BEC}" type="datetimeFigureOut">
              <a:rPr lang="hr-HR" smtClean="0"/>
              <a:t>13.6.2020.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751778C-7DDF-416C-A72D-B8F7E33C4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E005D57-AC87-4292-B223-94C81459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220B-653D-4350-AF26-98B0619134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342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26E77A-BDE7-4A47-B573-7069BB89B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D134392-C983-4EA9-9377-E317930D3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353ED08-3DD8-4969-8781-04C6EC49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07BC-F3B4-47D3-AB0B-66E310221BEC}" type="datetimeFigureOut">
              <a:rPr lang="hr-HR" smtClean="0"/>
              <a:t>13.6.2020.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A5E88AA-4127-4692-B26A-33399C9AB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4684372-2B2B-4273-B2D3-060604D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220B-653D-4350-AF26-98B0619134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940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96C680FB-D58B-49B5-97DA-95199FA550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3F04E2A-7CE8-4F05-A0C0-6C1B91ADB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15BBC87-8F75-4B59-9E8F-7DE505A54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07BC-F3B4-47D3-AB0B-66E310221BEC}" type="datetimeFigureOut">
              <a:rPr lang="hr-HR" smtClean="0"/>
              <a:t>13.6.2020.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C82939D-7148-4A4D-A126-CA07FC783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A7FC202-A580-4FE1-B9CB-169071C1D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220B-653D-4350-AF26-98B0619134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0377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8B81A5-C479-4503-950F-2DBC63D83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A0EE3D1-A720-489E-B9BB-86E877B43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9108FB3-DBB8-4891-B64F-A3B829DE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07BC-F3B4-47D3-AB0B-66E310221BEC}" type="datetimeFigureOut">
              <a:rPr lang="hr-HR" smtClean="0"/>
              <a:t>13.6.2020.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1F1678A-3E3E-45FB-88F5-DC6BA8E79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9880AB7-3A47-486A-852F-C8597A827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220B-653D-4350-AF26-98B0619134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0374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99F9C3-6C64-413C-BB7F-D2FEC6B68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BB7B3B1-471F-41F1-B41A-E95AF0758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34BA40E-5F9C-474D-88FD-48EE039C6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07BC-F3B4-47D3-AB0B-66E310221BEC}" type="datetimeFigureOut">
              <a:rPr lang="hr-HR" smtClean="0"/>
              <a:t>13.6.2020.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1DCCEBB-EA39-47C7-9EC7-DDAD8ACA1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CB6B425-57E7-47E6-8D16-8FF7E4723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220B-653D-4350-AF26-98B0619134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85877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EC0198-0F54-4D1A-BD71-4D5C63287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85738D1-E60C-442A-BBA6-FC1921757C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6A97C01-3091-40D5-A44B-6C2094924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DD40E07-65F3-4FF2-9F26-69BA616B4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07BC-F3B4-47D3-AB0B-66E310221BEC}" type="datetimeFigureOut">
              <a:rPr lang="hr-HR" smtClean="0"/>
              <a:t>13.6.2020.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86DDCAB-D117-49B0-A8B2-F91C2191D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050CAD1-6DDA-4BBA-905B-5E9EAB733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220B-653D-4350-AF26-98B0619134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2211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E6AD43-BEAF-47D1-A21D-A5394A1CF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480B20E-AF86-4824-B693-A90D4D5BF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F9AC4E3-B778-4357-B90A-05573E1CC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80E2B81C-F7B6-44CC-BDD8-B1912E504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28EAE32D-4B4B-4853-88A8-4691FC3C93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E99F02B6-DD1F-439E-9454-788D673AE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07BC-F3B4-47D3-AB0B-66E310221BEC}" type="datetimeFigureOut">
              <a:rPr lang="hr-HR" smtClean="0"/>
              <a:t>13.6.2020.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B683C1E7-972B-400B-9106-40DF5E9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4D3DB748-B006-4813-8E0B-DF88F97A0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220B-653D-4350-AF26-98B0619134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932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D5497D-4827-4AA9-9050-EF490F7D3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56231703-EA99-476B-B233-284619E47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07BC-F3B4-47D3-AB0B-66E310221BEC}" type="datetimeFigureOut">
              <a:rPr lang="hr-HR" smtClean="0"/>
              <a:t>13.6.2020.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6D81E5C-AFFE-487F-A2DF-4164DC4BA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751BDE59-1464-43A9-8FAD-9255D30C6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220B-653D-4350-AF26-98B0619134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1825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F3A2F0C5-B00F-4D20-BFE6-950F0B2FC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07BC-F3B4-47D3-AB0B-66E310221BEC}" type="datetimeFigureOut">
              <a:rPr lang="hr-HR" smtClean="0"/>
              <a:t>13.6.2020.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E168D808-31C6-4026-A18C-782D9BE94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F3A1E71A-F52C-42BD-8776-D049C2C8C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220B-653D-4350-AF26-98B0619134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0538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AF7DFF-D3ED-4274-AE4D-A3EC95309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B44D349-54EB-4608-A1F4-C94CB9A3B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D2DB97D-FD0A-48F9-9867-AFAAB63A9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D2CC022-970D-48A8-98F1-DD390677A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07BC-F3B4-47D3-AB0B-66E310221BEC}" type="datetimeFigureOut">
              <a:rPr lang="hr-HR" smtClean="0"/>
              <a:t>13.6.2020.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B5D0AE6-673B-4A18-82CE-4DBF8366D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22A88BA-F37C-42D0-AC16-FDE85A3D6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220B-653D-4350-AF26-98B0619134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1494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815108-23A6-4C76-920C-2B857F45B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4E92924-D4F5-4BF3-B702-8855D7C91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65BD0D59-117D-40C7-B64E-6D24852D8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8EF2631-B21D-4A39-BA47-B99ED17A6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07BC-F3B4-47D3-AB0B-66E310221BEC}" type="datetimeFigureOut">
              <a:rPr lang="hr-HR" smtClean="0"/>
              <a:t>13.6.2020.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2F40CD0-B3E0-4D8C-9BA2-9170F2CC9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2222DFA-D4EE-40B7-9C68-B7DA8D4CD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220B-653D-4350-AF26-98B0619134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8772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5AD0B6ED-D58F-4862-B581-110F11462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F0A8260-228B-42E7-9D73-8E68C8066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BC6FC31-2AA3-41A2-844B-32D857474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107BC-F3B4-47D3-AB0B-66E310221BEC}" type="datetimeFigureOut">
              <a:rPr lang="hr-HR" smtClean="0"/>
              <a:t>13.6.2020.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7EF47CC-7E2A-4E9E-8DB1-E6C70F250C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67DD8A3-306E-4777-91C5-C5F690B9A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A220B-653D-4350-AF26-98B0619134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013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s://uslikaj.wordpress.com/2012/10/05/bijeli-albino-paun/" TargetMode="External"/><Relationship Id="rId5" Type="http://schemas.openxmlformats.org/officeDocument/2006/relationships/hyperlink" Target="https://www.np-brijuni.hr/hr" TargetMode="Externa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g"/><Relationship Id="rId5" Type="http://schemas.openxmlformats.org/officeDocument/2006/relationships/hyperlink" Target="https://www.np-brijuni.hr/en/brijuni/the-brijuni-archipelago/other-islands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ka na kojoj se prikazuje na otvorenom, priroda, voda, trava&#10;&#10;Opis je automatski generiran">
            <a:extLst>
              <a:ext uri="{FF2B5EF4-FFF2-40B4-BE49-F238E27FC236}">
                <a16:creationId xmlns:a16="http://schemas.microsoft.com/office/drawing/2014/main" id="{CA2AAE02-0B58-4041-9AF8-D7BE25A003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8" b="8293"/>
          <a:stretch/>
        </p:blipFill>
        <p:spPr>
          <a:xfrm>
            <a:off x="1609" y="10"/>
            <a:ext cx="12188805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535AD77-A6A1-43C4-B09A-ADC552DFF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8582" y="758952"/>
            <a:ext cx="10055780" cy="3566160"/>
          </a:xfrm>
        </p:spPr>
        <p:txBody>
          <a:bodyPr>
            <a:normAutofit/>
          </a:bodyPr>
          <a:lstStyle/>
          <a:p>
            <a:pPr algn="l"/>
            <a:r>
              <a:rPr lang="hr-HR" sz="8000" b="1" dirty="0">
                <a:solidFill>
                  <a:srgbClr val="FFFFFF"/>
                </a:solidFill>
                <a:latin typeface="Sagona ExtraLight" panose="02020303050505020204" pitchFamily="18" charset="0"/>
              </a:rPr>
              <a:t>Nacionalni park Brijuni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E9EF87E-9A50-4924-A6C0-8C07B3BDD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1353" y="4645152"/>
            <a:ext cx="10055781" cy="11430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hr-HR" dirty="0">
                <a:solidFill>
                  <a:srgbClr val="FFFFFF"/>
                </a:solidFill>
              </a:rPr>
              <a:t>Vaši vodiči:</a:t>
            </a:r>
          </a:p>
          <a:p>
            <a:pPr algn="l"/>
            <a:r>
              <a:rPr lang="hr-HR" dirty="0">
                <a:solidFill>
                  <a:srgbClr val="FFFFFF"/>
                </a:solidFill>
              </a:rPr>
              <a:t>Mihovil Parčina</a:t>
            </a:r>
          </a:p>
          <a:p>
            <a:pPr algn="l"/>
            <a:r>
              <a:rPr lang="hr-HR" dirty="0">
                <a:solidFill>
                  <a:srgbClr val="FFFFFF"/>
                </a:solidFill>
              </a:rPr>
              <a:t>Đurđica Kovačić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DCE641B0-633C-44B8-9099-FFED8271D143}"/>
              </a:ext>
            </a:extLst>
          </p:cNvPr>
          <p:cNvSpPr txBox="1"/>
          <p:nvPr/>
        </p:nvSpPr>
        <p:spPr>
          <a:xfrm>
            <a:off x="8481270" y="6464022"/>
            <a:ext cx="400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dirty="0"/>
              <a:t>https://www.np-brijuni.hr/imagecache/maxsize/6f67e492-4a50-4136-93fd-89f06287a549/29-12-2018/verige_vila_3.jpg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8EC9A69-9B4A-47C9-B2DF-E03371760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82596"/>
      </p:ext>
    </p:extLst>
  </p:cSld>
  <p:clrMapOvr>
    <a:masterClrMapping/>
  </p:clrMapOvr>
  <p:transition spd="slow" advTm="1228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na otvorenom, slon, trava, smeđe&#10;&#10;Opis je automatski generiran">
            <a:extLst>
              <a:ext uri="{FF2B5EF4-FFF2-40B4-BE49-F238E27FC236}">
                <a16:creationId xmlns:a16="http://schemas.microsoft.com/office/drawing/2014/main" id="{444093DD-BF23-4BBA-B1CD-1F2C9FE48D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469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Slika 6" descr="Slika na kojoj se prikazuje voda, reptil, kornjača, plivanje&#10;&#10;Opis je automatski generiran">
            <a:extLst>
              <a:ext uri="{FF2B5EF4-FFF2-40B4-BE49-F238E27FC236}">
                <a16:creationId xmlns:a16="http://schemas.microsoft.com/office/drawing/2014/main" id="{9C45BAFE-E328-4855-9F71-4E535B8716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4" b="27305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Slika 2" descr="Slika na kojoj se prikazuje trava, životinja, sisavac, na otvorenom&#10;&#10;Opis je automatski generiran">
            <a:extLst>
              <a:ext uri="{FF2B5EF4-FFF2-40B4-BE49-F238E27FC236}">
                <a16:creationId xmlns:a16="http://schemas.microsoft.com/office/drawing/2014/main" id="{67FAAFD7-B4F1-400D-A65F-D8A1043AE9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8" r="3792" b="-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321A0AC1-E336-4149-9D99-C0965B8F3283}"/>
              </a:ext>
            </a:extLst>
          </p:cNvPr>
          <p:cNvSpPr txBox="1"/>
          <p:nvPr/>
        </p:nvSpPr>
        <p:spPr>
          <a:xfrm>
            <a:off x="0" y="6535024"/>
            <a:ext cx="3313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solidFill>
                  <a:schemeClr val="bg1"/>
                </a:solidFill>
              </a:rPr>
              <a:t>https://www.np-brijuni.hr/imagecache/maxsize/6f67e492-4a50-4136-93fd-89f06287a549/28-02-2019/img_4109.jpg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6FABC86C-884F-40A3-A99F-6A5B58FE4EFE}"/>
              </a:ext>
            </a:extLst>
          </p:cNvPr>
          <p:cNvSpPr txBox="1"/>
          <p:nvPr/>
        </p:nvSpPr>
        <p:spPr>
          <a:xfrm>
            <a:off x="4271395" y="6536422"/>
            <a:ext cx="3313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solidFill>
                  <a:schemeClr val="bg1"/>
                </a:solidFill>
              </a:rPr>
              <a:t>https://www.np-brijuni.hr/imagecache/maxsize/6f67e492-4a50-4136-93fd-89f06287a549/08-03-2019/morske_kornjace_brijuni.jpg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71247909-8B20-489D-A7C4-FCC84D2D48B0}"/>
              </a:ext>
            </a:extLst>
          </p:cNvPr>
          <p:cNvSpPr txBox="1"/>
          <p:nvPr/>
        </p:nvSpPr>
        <p:spPr>
          <a:xfrm>
            <a:off x="9104851" y="3394144"/>
            <a:ext cx="3313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solidFill>
                  <a:schemeClr val="bg1"/>
                </a:solidFill>
              </a:rPr>
              <a:t>https://www.np-brijuni.hr/imagecache/maxsize/6f67e492-4a50-4136-93fd-89f06287a549/03-04-2019/slonica_lanka.jpg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B742C0-CB19-4356-AC98-D9E8BB821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063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9862">
        <p15:prstTrans prst="airplane"/>
      </p:transition>
    </mc:Choice>
    <mc:Fallback>
      <p:transition spd="slow" advTm="698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stijena, na otvorenom, stjenovito, kamen&#10;&#10;Opis je automatski generiran">
            <a:extLst>
              <a:ext uri="{FF2B5EF4-FFF2-40B4-BE49-F238E27FC236}">
                <a16:creationId xmlns:a16="http://schemas.microsoft.com/office/drawing/2014/main" id="{9E301D21-1C8C-4FD6-A8A0-1ADECE6924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3" r="10818" b="-1"/>
          <a:stretch/>
        </p:blipFill>
        <p:spPr>
          <a:xfrm>
            <a:off x="20" y="10"/>
            <a:ext cx="12009284" cy="685799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20DF34DE-E740-4C65-B3DF-6EE4F25B2D09}"/>
              </a:ext>
            </a:extLst>
          </p:cNvPr>
          <p:cNvSpPr/>
          <p:nvPr/>
        </p:nvSpPr>
        <p:spPr>
          <a:xfrm>
            <a:off x="0" y="664254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hr-HR" sz="800" dirty="0"/>
              <a:t>https://www.np-brijuni.hr/imagecache/maxsize/6f67e492-4a50-4136-93fd-89f06287a549/02-03-2019/stopa_dinosaura.jpg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7" y="62629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083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na otvorenom, trava, kuća, zgrada&#10;&#10;Opis je automatski generiran">
            <a:extLst>
              <a:ext uri="{FF2B5EF4-FFF2-40B4-BE49-F238E27FC236}">
                <a16:creationId xmlns:a16="http://schemas.microsoft.com/office/drawing/2014/main" id="{78912FFA-0A4B-4050-9988-5B3EBEDFD0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1" b="10999"/>
          <a:stretch/>
        </p:blipFill>
        <p:spPr>
          <a:xfrm>
            <a:off x="3" y="10"/>
            <a:ext cx="12191997" cy="6857990"/>
          </a:xfrm>
          <a:custGeom>
            <a:avLst/>
            <a:gdLst/>
            <a:ahLst/>
            <a:cxnLst/>
            <a:rect l="l" t="t" r="r" b="b"/>
            <a:pathLst>
              <a:path w="12191997" h="6858000">
                <a:moveTo>
                  <a:pt x="6631620" y="983228"/>
                </a:moveTo>
                <a:cubicBezTo>
                  <a:pt x="6631620" y="983228"/>
                  <a:pt x="6631620" y="983228"/>
                  <a:pt x="12091643" y="983228"/>
                </a:cubicBezTo>
                <a:lnTo>
                  <a:pt x="12191997" y="991151"/>
                </a:lnTo>
                <a:lnTo>
                  <a:pt x="12191997" y="6858000"/>
                </a:lnTo>
                <a:lnTo>
                  <a:pt x="3051794" y="6858000"/>
                </a:lnTo>
                <a:lnTo>
                  <a:pt x="3048485" y="6845812"/>
                </a:lnTo>
                <a:cubicBezTo>
                  <a:pt x="2999734" y="6614233"/>
                  <a:pt x="3024109" y="6346091"/>
                  <a:pt x="3121611" y="6151078"/>
                </a:cubicBezTo>
                <a:cubicBezTo>
                  <a:pt x="3121611" y="6151078"/>
                  <a:pt x="3121611" y="6151078"/>
                  <a:pt x="5851619" y="1422010"/>
                </a:cubicBezTo>
                <a:cubicBezTo>
                  <a:pt x="5997869" y="1178242"/>
                  <a:pt x="6355374" y="983228"/>
                  <a:pt x="6631620" y="983228"/>
                </a:cubicBezTo>
                <a:close/>
                <a:moveTo>
                  <a:pt x="0" y="339531"/>
                </a:moveTo>
                <a:lnTo>
                  <a:pt x="54301" y="339531"/>
                </a:lnTo>
                <a:cubicBezTo>
                  <a:pt x="1340585" y="339531"/>
                  <a:pt x="1340585" y="339531"/>
                  <a:pt x="1340585" y="339531"/>
                </a:cubicBezTo>
                <a:cubicBezTo>
                  <a:pt x="1495969" y="339531"/>
                  <a:pt x="1635814" y="422097"/>
                  <a:pt x="1713506" y="556265"/>
                </a:cubicBezTo>
                <a:cubicBezTo>
                  <a:pt x="2909965" y="2625561"/>
                  <a:pt x="2909965" y="2625561"/>
                  <a:pt x="2909965" y="2625561"/>
                </a:cubicBezTo>
                <a:cubicBezTo>
                  <a:pt x="2987657" y="2754570"/>
                  <a:pt x="2987657" y="2919700"/>
                  <a:pt x="2909965" y="3048708"/>
                </a:cubicBezTo>
                <a:cubicBezTo>
                  <a:pt x="1713506" y="5118003"/>
                  <a:pt x="1713506" y="5118003"/>
                  <a:pt x="1713506" y="5118003"/>
                </a:cubicBezTo>
                <a:cubicBezTo>
                  <a:pt x="1635814" y="5252173"/>
                  <a:pt x="1495969" y="5334737"/>
                  <a:pt x="1340585" y="5334737"/>
                </a:cubicBezTo>
                <a:cubicBezTo>
                  <a:pt x="816002" y="5334737"/>
                  <a:pt x="406171" y="5334737"/>
                  <a:pt x="85990" y="5334737"/>
                </a:cubicBezTo>
                <a:lnTo>
                  <a:pt x="0" y="5334737"/>
                </a:lnTo>
                <a:close/>
                <a:moveTo>
                  <a:pt x="2861712" y="0"/>
                </a:moveTo>
                <a:lnTo>
                  <a:pt x="5175003" y="0"/>
                </a:lnTo>
                <a:lnTo>
                  <a:pt x="5220943" y="79581"/>
                </a:lnTo>
                <a:cubicBezTo>
                  <a:pt x="5331226" y="270618"/>
                  <a:pt x="5491637" y="548491"/>
                  <a:pt x="5724962" y="952668"/>
                </a:cubicBezTo>
                <a:cubicBezTo>
                  <a:pt x="5764962" y="1023782"/>
                  <a:pt x="5764962" y="1130450"/>
                  <a:pt x="5724962" y="1201564"/>
                </a:cubicBezTo>
                <a:cubicBezTo>
                  <a:pt x="5724962" y="1201564"/>
                  <a:pt x="5724962" y="1201564"/>
                  <a:pt x="4978322" y="2494933"/>
                </a:cubicBezTo>
                <a:cubicBezTo>
                  <a:pt x="4942768" y="2561602"/>
                  <a:pt x="4844993" y="2614935"/>
                  <a:pt x="4764998" y="2614935"/>
                </a:cubicBezTo>
                <a:lnTo>
                  <a:pt x="3271717" y="2614935"/>
                </a:lnTo>
                <a:cubicBezTo>
                  <a:pt x="3196167" y="2614935"/>
                  <a:pt x="3098390" y="2561602"/>
                  <a:pt x="3058392" y="2494933"/>
                </a:cubicBezTo>
                <a:cubicBezTo>
                  <a:pt x="3058392" y="2494933"/>
                  <a:pt x="3058392" y="2494933"/>
                  <a:pt x="2311754" y="1201564"/>
                </a:cubicBezTo>
                <a:cubicBezTo>
                  <a:pt x="2276199" y="1130450"/>
                  <a:pt x="2276199" y="1023782"/>
                  <a:pt x="2311754" y="952668"/>
                </a:cubicBezTo>
                <a:cubicBezTo>
                  <a:pt x="2311754" y="952668"/>
                  <a:pt x="2311754" y="952668"/>
                  <a:pt x="2811944" y="86212"/>
                </a:cubicBezTo>
                <a:close/>
              </a:path>
            </a:pathLst>
          </a:cu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5FF6D2DF-FBCD-4194-B2C4-5D1A15F3A595}"/>
              </a:ext>
            </a:extLst>
          </p:cNvPr>
          <p:cNvSpPr txBox="1"/>
          <p:nvPr/>
        </p:nvSpPr>
        <p:spPr>
          <a:xfrm>
            <a:off x="3087149" y="6404724"/>
            <a:ext cx="2759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/>
              <a:t>https://www.np-brijuni.hr/imagecache/maxsize/6f67e492-4a50-4136-93fd-89f06287a549/08-03-2019/crkva_sv_germana.jpg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8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voda, na otvorenom, ptica, životinja&#10;&#10;Opis je automatski generiran">
            <a:extLst>
              <a:ext uri="{FF2B5EF4-FFF2-40B4-BE49-F238E27FC236}">
                <a16:creationId xmlns:a16="http://schemas.microsoft.com/office/drawing/2014/main" id="{8A90787D-3B88-4C27-A151-E56C7E000C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8" r="-1" b="-1"/>
          <a:stretch/>
        </p:blipFill>
        <p:spPr>
          <a:xfrm>
            <a:off x="20" y="10"/>
            <a:ext cx="12009284" cy="685799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5E3DEFE9-F925-4F83-A328-F25E8D05599C}"/>
              </a:ext>
            </a:extLst>
          </p:cNvPr>
          <p:cNvSpPr txBox="1"/>
          <p:nvPr/>
        </p:nvSpPr>
        <p:spPr>
          <a:xfrm>
            <a:off x="0" y="6526635"/>
            <a:ext cx="3649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/>
              <a:t>https://www.np-brijuni.hr/imagecache/maxsize/6f67e492-4a50-4136-93fd-89f06287a549/13-03-2019/bu8a5351.jpg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2132161A-8E69-4FFD-85D7-C8A4B6D43967}"/>
              </a:ext>
            </a:extLst>
          </p:cNvPr>
          <p:cNvSpPr txBox="1"/>
          <p:nvPr/>
        </p:nvSpPr>
        <p:spPr>
          <a:xfrm>
            <a:off x="0" y="0"/>
            <a:ext cx="4639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chemeClr val="bg1"/>
                </a:solidFill>
              </a:rPr>
              <a:t>prirodna depresija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chemeClr val="bg1"/>
                </a:solidFill>
              </a:rPr>
              <a:t>ptice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AECFFF4-EA5E-43F1-9571-CFCDF3400D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3523"/>
      </p:ext>
    </p:extLst>
  </p:cSld>
  <p:clrMapOvr>
    <a:masterClrMapping/>
  </p:clrMapOvr>
  <p:transition spd="slow" advTm="3190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 descr="Slika na kojoj se prikazuje biljka, na otvorenom, malo, cvijet&#10;&#10;Opis je automatski generiran">
            <a:extLst>
              <a:ext uri="{FF2B5EF4-FFF2-40B4-BE49-F238E27FC236}">
                <a16:creationId xmlns:a16="http://schemas.microsoft.com/office/drawing/2014/main" id="{70B6D7AD-C390-4C2C-9292-75285F3467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 r="-3" b="2988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Slika 2" descr="Slika na kojoj se prikazuje biljka, cvijet, na otvorenom, trava&#10;&#10;Opis je automatski generiran">
            <a:extLst>
              <a:ext uri="{FF2B5EF4-FFF2-40B4-BE49-F238E27FC236}">
                <a16:creationId xmlns:a16="http://schemas.microsoft.com/office/drawing/2014/main" id="{9F316C07-2CE2-4F4D-B554-223D3EBF65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6" b="16524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Slika 4" descr="Slika na kojoj se prikazuje stijena, na otvorenom, stjenovito, hrpa&#10;&#10;Opis je automatski generiran">
            <a:extLst>
              <a:ext uri="{FF2B5EF4-FFF2-40B4-BE49-F238E27FC236}">
                <a16:creationId xmlns:a16="http://schemas.microsoft.com/office/drawing/2014/main" id="{A6763455-AA12-4CDF-ADEE-3E784EEB7D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" r="19576" b="-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949E57D3-7981-4CBF-B01E-E7D30B33FEA5}"/>
              </a:ext>
            </a:extLst>
          </p:cNvPr>
          <p:cNvSpPr txBox="1"/>
          <p:nvPr/>
        </p:nvSpPr>
        <p:spPr>
          <a:xfrm>
            <a:off x="9009776" y="6467912"/>
            <a:ext cx="3095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solidFill>
                  <a:schemeClr val="bg2"/>
                </a:solidFill>
              </a:rPr>
              <a:t>https://www.np-brijuni.hr/imagecache/maxsize/6f67e492-4a50-4136-93fd-89f06287a549/11-03-2019/mediteranski_vrt.jpg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C6EE85C6-8774-49A8-8A5F-4971DC8AD236}"/>
              </a:ext>
            </a:extLst>
          </p:cNvPr>
          <p:cNvSpPr txBox="1"/>
          <p:nvPr/>
        </p:nvSpPr>
        <p:spPr>
          <a:xfrm>
            <a:off x="9195731" y="3412180"/>
            <a:ext cx="3095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solidFill>
                  <a:schemeClr val="bg2"/>
                </a:solidFill>
              </a:rPr>
              <a:t>https://www.np-brijuni.hr/imagecache/maxsize/6f67e492-4a50-4136-93fd-89f06287a549/28-02-2019/brijuni_0518_mg_9288_2.jpg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2C60CC3E-07AC-444B-B34C-7A8420C4AD48}"/>
              </a:ext>
            </a:extLst>
          </p:cNvPr>
          <p:cNvSpPr txBox="1"/>
          <p:nvPr/>
        </p:nvSpPr>
        <p:spPr>
          <a:xfrm>
            <a:off x="-2" y="6519436"/>
            <a:ext cx="3095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solidFill>
                  <a:schemeClr val="bg2"/>
                </a:solidFill>
              </a:rPr>
              <a:t>https://www.np-brijuni.hr/imagecache/maxsize/6f67e492-4a50-4136-93fd-89f06287a549/28-02-2019/brijuni_0073_mg_9299.jpg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6BE85A7-7781-419D-9768-FD2452BB8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46167"/>
      </p:ext>
    </p:extLst>
  </p:cSld>
  <p:clrMapOvr>
    <a:masterClrMapping/>
  </p:clrMapOvr>
  <p:transition spd="slow" advTm="4853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tol, tanjur, hrana, zdjela&#10;&#10;Opis je automatski generiran">
            <a:extLst>
              <a:ext uri="{FF2B5EF4-FFF2-40B4-BE49-F238E27FC236}">
                <a16:creationId xmlns:a16="http://schemas.microsoft.com/office/drawing/2014/main" id="{383C0DE8-1C07-442E-9F3B-24A90239C6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r="1" b="20963"/>
          <a:stretch/>
        </p:blipFill>
        <p:spPr>
          <a:xfrm>
            <a:off x="3" y="10"/>
            <a:ext cx="10655455" cy="6857990"/>
          </a:xfrm>
          <a:custGeom>
            <a:avLst/>
            <a:gdLst/>
            <a:ahLst/>
            <a:cxnLst/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8F9F2DD3-A534-40BA-B853-0E3992E90B6E}"/>
              </a:ext>
            </a:extLst>
          </p:cNvPr>
          <p:cNvSpPr txBox="1"/>
          <p:nvPr/>
        </p:nvSpPr>
        <p:spPr>
          <a:xfrm>
            <a:off x="-1" y="6568580"/>
            <a:ext cx="3967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/>
              <a:t>https://hips.hearstapps.com/hmg-prod.s3.amazonaws.com/images/healthy-recipes-marquee-1577978180.png?crop=0.663xw:0.993xh;0.171xw,0&amp;resize=640:*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90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C20FCB9C-5F82-4DA0-99BF-A18278A95085}"/>
              </a:ext>
            </a:extLst>
          </p:cNvPr>
          <p:cNvSpPr txBox="1"/>
          <p:nvPr/>
        </p:nvSpPr>
        <p:spPr>
          <a:xfrm>
            <a:off x="0" y="6519436"/>
            <a:ext cx="3783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solidFill>
                  <a:schemeClr val="bg2"/>
                </a:solidFill>
              </a:rPr>
              <a:t>https://www.np-brijuni.hr/imagecache/maxsize/6f67e492-4a50-4136-93fd-89f06287a549/08-03-2019/zelenikovac1.jpg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6FA1B1-878D-49C4-8806-24A25FB5D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00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47131">
        <p:cut/>
      </p:transition>
    </mc:Choice>
    <mc:Fallback>
      <p:transition advTm="47131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39DB30E-C3ED-4CEE-9F6D-2C7541F30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voda, čamac, na otvorenom, plutanje&#10;&#10;Opis je automatski generiran">
            <a:extLst>
              <a:ext uri="{FF2B5EF4-FFF2-40B4-BE49-F238E27FC236}">
                <a16:creationId xmlns:a16="http://schemas.microsoft.com/office/drawing/2014/main" id="{26DB2A41-F3D2-4A31-8853-1AA1D19377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r="26091" b="-1"/>
          <a:stretch/>
        </p:blipFill>
        <p:spPr>
          <a:xfrm>
            <a:off x="3024112" y="983227"/>
            <a:ext cx="9167888" cy="5874772"/>
          </a:xfrm>
          <a:custGeom>
            <a:avLst/>
            <a:gdLst/>
            <a:ahLst/>
            <a:cxnLst/>
            <a:rect l="l" t="t" r="r" b="b"/>
            <a:pathLst>
              <a:path w="9167888" h="5874772">
                <a:moveTo>
                  <a:pt x="3607511" y="0"/>
                </a:moveTo>
                <a:cubicBezTo>
                  <a:pt x="3607511" y="0"/>
                  <a:pt x="3607511" y="0"/>
                  <a:pt x="9067534" y="0"/>
                </a:cubicBezTo>
                <a:lnTo>
                  <a:pt x="9167888" y="7923"/>
                </a:lnTo>
                <a:lnTo>
                  <a:pt x="9167888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</p:spPr>
      </p:pic>
      <p:pic>
        <p:nvPicPr>
          <p:cNvPr id="5" name="Slika 4" descr="Slika na kojoj se prikazuje na zatvorenom, strop, stol, kuhinja&#10;&#10;Opis je automatski generiran">
            <a:extLst>
              <a:ext uri="{FF2B5EF4-FFF2-40B4-BE49-F238E27FC236}">
                <a16:creationId xmlns:a16="http://schemas.microsoft.com/office/drawing/2014/main" id="{26792209-C409-4122-90BE-BA43D00B81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11847" b="2"/>
          <a:stretch/>
        </p:blipFill>
        <p:spPr>
          <a:xfrm>
            <a:off x="3" y="2"/>
            <a:ext cx="5754962" cy="5334737"/>
          </a:xfrm>
          <a:custGeom>
            <a:avLst/>
            <a:gdLst/>
            <a:ahLst/>
            <a:cxnLst/>
            <a:rect l="l" t="t" r="r" b="b"/>
            <a:pathLst>
              <a:path w="5754962" h="5334737">
                <a:moveTo>
                  <a:pt x="0" y="339531"/>
                </a:moveTo>
                <a:lnTo>
                  <a:pt x="54301" y="339531"/>
                </a:lnTo>
                <a:cubicBezTo>
                  <a:pt x="1340585" y="339531"/>
                  <a:pt x="1340585" y="339531"/>
                  <a:pt x="1340585" y="339531"/>
                </a:cubicBezTo>
                <a:cubicBezTo>
                  <a:pt x="1495969" y="339531"/>
                  <a:pt x="1635814" y="422097"/>
                  <a:pt x="1713506" y="556265"/>
                </a:cubicBezTo>
                <a:cubicBezTo>
                  <a:pt x="2909965" y="2625561"/>
                  <a:pt x="2909965" y="2625561"/>
                  <a:pt x="2909965" y="2625561"/>
                </a:cubicBezTo>
                <a:cubicBezTo>
                  <a:pt x="2987657" y="2754570"/>
                  <a:pt x="2987657" y="2919700"/>
                  <a:pt x="2909965" y="3048708"/>
                </a:cubicBezTo>
                <a:cubicBezTo>
                  <a:pt x="1713506" y="5118003"/>
                  <a:pt x="1713506" y="5118003"/>
                  <a:pt x="1713506" y="5118003"/>
                </a:cubicBezTo>
                <a:cubicBezTo>
                  <a:pt x="1635814" y="5252173"/>
                  <a:pt x="1495969" y="5334737"/>
                  <a:pt x="1340585" y="5334737"/>
                </a:cubicBezTo>
                <a:cubicBezTo>
                  <a:pt x="816002" y="5334737"/>
                  <a:pt x="406171" y="5334737"/>
                  <a:pt x="85990" y="5334737"/>
                </a:cubicBezTo>
                <a:lnTo>
                  <a:pt x="0" y="5334737"/>
                </a:lnTo>
                <a:close/>
                <a:moveTo>
                  <a:pt x="2861712" y="0"/>
                </a:moveTo>
                <a:lnTo>
                  <a:pt x="5175003" y="0"/>
                </a:lnTo>
                <a:lnTo>
                  <a:pt x="5220943" y="79581"/>
                </a:lnTo>
                <a:cubicBezTo>
                  <a:pt x="5331226" y="270618"/>
                  <a:pt x="5491637" y="548491"/>
                  <a:pt x="5724962" y="952668"/>
                </a:cubicBezTo>
                <a:cubicBezTo>
                  <a:pt x="5764962" y="1023782"/>
                  <a:pt x="5764962" y="1130450"/>
                  <a:pt x="5724962" y="1201564"/>
                </a:cubicBezTo>
                <a:cubicBezTo>
                  <a:pt x="5724962" y="1201564"/>
                  <a:pt x="5724962" y="1201564"/>
                  <a:pt x="4978322" y="2494933"/>
                </a:cubicBezTo>
                <a:cubicBezTo>
                  <a:pt x="4942768" y="2561602"/>
                  <a:pt x="4844993" y="2614935"/>
                  <a:pt x="4764999" y="2614935"/>
                </a:cubicBezTo>
                <a:lnTo>
                  <a:pt x="3271717" y="2614935"/>
                </a:lnTo>
                <a:cubicBezTo>
                  <a:pt x="3196167" y="2614935"/>
                  <a:pt x="3098390" y="2561602"/>
                  <a:pt x="3058392" y="2494933"/>
                </a:cubicBezTo>
                <a:cubicBezTo>
                  <a:pt x="3058392" y="2494933"/>
                  <a:pt x="3058392" y="2494933"/>
                  <a:pt x="2311754" y="1201564"/>
                </a:cubicBezTo>
                <a:cubicBezTo>
                  <a:pt x="2276199" y="1130450"/>
                  <a:pt x="2276199" y="1023782"/>
                  <a:pt x="2311754" y="952668"/>
                </a:cubicBezTo>
                <a:cubicBezTo>
                  <a:pt x="2311754" y="952668"/>
                  <a:pt x="2311754" y="952668"/>
                  <a:pt x="2811944" y="86212"/>
                </a:cubicBezTo>
                <a:close/>
              </a:path>
            </a:pathLst>
          </a:cu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6749701-A0DE-43EF-80A6-FF51488D452F}"/>
              </a:ext>
            </a:extLst>
          </p:cNvPr>
          <p:cNvSpPr txBox="1"/>
          <p:nvPr/>
        </p:nvSpPr>
        <p:spPr>
          <a:xfrm>
            <a:off x="8707772" y="6560191"/>
            <a:ext cx="3280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/>
              <a:t>https://www.np-brijuni.hr/imagecache/maxsize/6f67e492-4a50-4136-93fd-89f06287a549/03-04-2019/plovidbeni_red2.jpg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CB5E6D0-CE90-46DF-B2A5-CB7B08010755}"/>
              </a:ext>
            </a:extLst>
          </p:cNvPr>
          <p:cNvSpPr txBox="1"/>
          <p:nvPr/>
        </p:nvSpPr>
        <p:spPr>
          <a:xfrm>
            <a:off x="-96598" y="4749964"/>
            <a:ext cx="208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/>
              <a:t>https://www.np-brijuni.hr/imagecache/maxsize/6f67e492-4a50-4136-93fd-89f06287a549/08-03-2019/suvenirnica.jpg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4637" y="63910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56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00C19-C8C5-4AB8-A2FE-4230E1A2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chemeClr val="bg1"/>
                </a:solidFill>
              </a:rPr>
              <a:t>Literatura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2C2F8-37F0-4555-87DF-99B45075E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b="1" dirty="0">
                <a:solidFill>
                  <a:schemeClr val="bg1"/>
                </a:solidFill>
              </a:rPr>
              <a:t>NP Brijuni. </a:t>
            </a:r>
            <a:r>
              <a:rPr lang="en-US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https://www.np-brijuni.hr/hr</a:t>
            </a:r>
            <a:r>
              <a:rPr lang="hr-HR" b="1" dirty="0">
                <a:solidFill>
                  <a:schemeClr val="bg1"/>
                </a:solidFill>
              </a:rPr>
              <a:t>, pristupljeno 12.6.2020.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bg1"/>
                </a:solidFill>
              </a:rPr>
              <a:t>Separe. </a:t>
            </a:r>
            <a:r>
              <a:rPr lang="en-US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https://uslikaj.wordpress.com/2012/10/05/bijeli-albino-paun/</a:t>
            </a:r>
            <a:r>
              <a:rPr lang="hr-HR" b="1" dirty="0">
                <a:solidFill>
                  <a:schemeClr val="bg1"/>
                </a:solidFill>
              </a:rPr>
              <a:t>, pristupljeno 12.6.2020.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4DF78B-BC53-4581-806C-F4BB83E2A8A3}"/>
              </a:ext>
            </a:extLst>
          </p:cNvPr>
          <p:cNvSpPr/>
          <p:nvPr/>
        </p:nvSpPr>
        <p:spPr>
          <a:xfrm>
            <a:off x="0" y="60853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https://www.np-brijuni.hr/imagecache/maxsize/6f67e492-4a50-4136-93fd-89f06287a549/28-02-2019/img_5445.jpg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1BF00BE-7BD4-4816-8770-155411974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5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4933">
        <p:cut/>
      </p:transition>
    </mc:Choice>
    <mc:Fallback>
      <p:transition advTm="4933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430B1E81-19CF-4717-A758-D4D479AE25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8" r="575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 descr="A picture containing grass, animal, shellfish, outdoor&#10;&#10;Description automatically generated">
            <a:extLst>
              <a:ext uri="{FF2B5EF4-FFF2-40B4-BE49-F238E27FC236}">
                <a16:creationId xmlns:a16="http://schemas.microsoft.com/office/drawing/2014/main" id="{D6F9B997-B56F-44C8-A166-CFBAE18745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8" r="20292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9DCA24-4269-429F-9579-B00080C65EFF}"/>
              </a:ext>
            </a:extLst>
          </p:cNvPr>
          <p:cNvSpPr/>
          <p:nvPr/>
        </p:nvSpPr>
        <p:spPr>
          <a:xfrm>
            <a:off x="10146382" y="4387751"/>
            <a:ext cx="22097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https://www.np-brijuni.hr/imagecache/maxsize/6f67e492-4a50-4136-93fd-89f06287a549/09-04-2019/morski_puz_marnio_brzac.jpg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04BAA3-FC5C-400B-BDEF-30642F3F22B3}"/>
              </a:ext>
            </a:extLst>
          </p:cNvPr>
          <p:cNvSpPr txBox="1"/>
          <p:nvPr/>
        </p:nvSpPr>
        <p:spPr>
          <a:xfrm>
            <a:off x="9486900" y="6210300"/>
            <a:ext cx="2524125" cy="485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B408C6-B620-41DF-B4C5-134837493C31}"/>
              </a:ext>
            </a:extLst>
          </p:cNvPr>
          <p:cNvSpPr txBox="1"/>
          <p:nvPr/>
        </p:nvSpPr>
        <p:spPr>
          <a:xfrm>
            <a:off x="0" y="6222399"/>
            <a:ext cx="6867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https://www.np-brijuni.hr/imagecache/maxsize/6f67e492-4a50-4136-93fd-89f06287a549/28-02-2019/brijuni_0509_mg_9280.jpg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4C3EA3E-1C5E-4176-A746-7EDE10537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07594"/>
      </p:ext>
    </p:extLst>
  </p:cSld>
  <p:clrMapOvr>
    <a:masterClrMapping/>
  </p:clrMapOvr>
  <p:transition spd="slow" advTm="2373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2">
            <a:extLst>
              <a:ext uri="{FF2B5EF4-FFF2-40B4-BE49-F238E27FC236}">
                <a16:creationId xmlns:a16="http://schemas.microsoft.com/office/drawing/2014/main" id="{F9BC1B73-E2FF-4B5F-AAE6-4C12E669B4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489657"/>
              </p:ext>
            </p:extLst>
          </p:nvPr>
        </p:nvGraphicFramePr>
        <p:xfrm>
          <a:off x="2032000" y="719666"/>
          <a:ext cx="8128000" cy="3683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53439">
                  <a:extLst>
                    <a:ext uri="{9D8B030D-6E8A-4147-A177-3AD203B41FA5}">
                      <a16:colId xmlns:a16="http://schemas.microsoft.com/office/drawing/2014/main" val="1863358204"/>
                    </a:ext>
                  </a:extLst>
                </a:gridCol>
                <a:gridCol w="6074561">
                  <a:extLst>
                    <a:ext uri="{9D8B030D-6E8A-4147-A177-3AD203B41FA5}">
                      <a16:colId xmlns:a16="http://schemas.microsoft.com/office/drawing/2014/main" val="1307335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bg1"/>
                          </a:solidFill>
                        </a:rPr>
                        <a:t>9:00 sati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tx1"/>
                          </a:solidFill>
                        </a:rPr>
                        <a:t>Polazak brodom iz Fažane za Brijune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276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bg1"/>
                          </a:solidFill>
                        </a:rPr>
                        <a:t>9:00-9:15 sati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tx1"/>
                          </a:solidFill>
                        </a:rPr>
                        <a:t>Tumačenje kratke povijesti i geografije Brijuna za vrijeme vožnje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869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bg1"/>
                          </a:solidFill>
                        </a:rPr>
                        <a:t>9:15-13:15 sati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Vlakom obilazak uvale Verige i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rimske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vile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rusticae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iz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</a:t>
                      </a:r>
                      <a:r>
                        <a:rPr lang="hr-HR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st.n.e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hr-HR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afari</a:t>
                      </a:r>
                      <a:r>
                        <a:rPr lang="hr-HR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 dino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parka</a:t>
                      </a:r>
                      <a:r>
                        <a:rPr lang="hr-HR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Obilazak m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hr-HR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gotička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crkva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Sv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Germana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iz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15.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hr-HR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šetnja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do stare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masline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bare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Mediteranskog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vrta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229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bg1"/>
                          </a:solidFill>
                        </a:rPr>
                        <a:t>13:15-14:15 sati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Ručak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restoranu</a:t>
                      </a:r>
                      <a:r>
                        <a:rPr lang="hr-HR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„Galija”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309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bg1"/>
                          </a:solidFill>
                        </a:rPr>
                        <a:t>14:15-15:30 sati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tx1"/>
                          </a:solidFill>
                        </a:rPr>
                        <a:t>Šetnja poučnom stazom </a:t>
                      </a:r>
                      <a:r>
                        <a:rPr lang="hr-HR" b="1" dirty="0" err="1">
                          <a:solidFill>
                            <a:schemeClr val="tx1"/>
                          </a:solidFill>
                        </a:rPr>
                        <a:t>Zelenikovac</a:t>
                      </a:r>
                      <a:endParaRPr lang="hr-H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135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bg1"/>
                          </a:solidFill>
                        </a:rPr>
                        <a:t>15:30-15:45 sati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tx1"/>
                          </a:solidFill>
                        </a:rPr>
                        <a:t>Pauza i mogućnost kupovine suvenira te šetnja do luke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556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bg1"/>
                          </a:solidFill>
                        </a:rPr>
                        <a:t>16:00 sati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tx1"/>
                          </a:solidFill>
                        </a:rPr>
                        <a:t>Povratak brodom u Fažanu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269057"/>
                  </a:ext>
                </a:extLst>
              </a:tr>
            </a:tbl>
          </a:graphicData>
        </a:graphic>
      </p:graphicFrame>
      <p:sp>
        <p:nvSpPr>
          <p:cNvPr id="4" name="TekstniOkvir 3">
            <a:extLst>
              <a:ext uri="{FF2B5EF4-FFF2-40B4-BE49-F238E27FC236}">
                <a16:creationId xmlns:a16="http://schemas.microsoft.com/office/drawing/2014/main" id="{B8754729-FD5F-424E-AAD5-8F52A8710F69}"/>
              </a:ext>
            </a:extLst>
          </p:cNvPr>
          <p:cNvSpPr txBox="1"/>
          <p:nvPr/>
        </p:nvSpPr>
        <p:spPr>
          <a:xfrm>
            <a:off x="2032000" y="4639112"/>
            <a:ext cx="8128000" cy="147732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/>
              <a:t>Cjenik:</a:t>
            </a:r>
          </a:p>
          <a:p>
            <a:r>
              <a:rPr lang="hr-HR" dirty="0"/>
              <a:t>1 pojedinačna karta (14+) 230 kn</a:t>
            </a:r>
          </a:p>
          <a:p>
            <a:r>
              <a:rPr lang="hr-HR" dirty="0"/>
              <a:t>Grupe (najmanje 25 osoba) 170 kn</a:t>
            </a:r>
          </a:p>
          <a:p>
            <a:r>
              <a:rPr lang="hr-HR" dirty="0"/>
              <a:t>+ ručak po želji</a:t>
            </a:r>
          </a:p>
          <a:p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6C5BB88-2353-4258-BEC2-F03E45BFCE3D}"/>
              </a:ext>
            </a:extLst>
          </p:cNvPr>
          <p:cNvSpPr txBox="1"/>
          <p:nvPr/>
        </p:nvSpPr>
        <p:spPr>
          <a:xfrm>
            <a:off x="8888361" y="226142"/>
            <a:ext cx="3087329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/>
              <a:t>Put je planiran u V. mjesec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3E94FD-9C1A-4DF2-891F-960BD8EBE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59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9384">
        <p15:prstTrans prst="drape"/>
      </p:transition>
    </mc:Choice>
    <mc:Fallback>
      <p:transition spd="slow" advTm="593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lika 16" descr="Slika na kojoj se prikazuje karta, tekst, stol, fotografija&#10;&#10;Opis je automatski generiran">
            <a:extLst>
              <a:ext uri="{FF2B5EF4-FFF2-40B4-BE49-F238E27FC236}">
                <a16:creationId xmlns:a16="http://schemas.microsoft.com/office/drawing/2014/main" id="{1C9CCBC3-88B0-4C97-A3F4-090594A16C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Slika 14" descr="Slika na kojoj se prikazuje karta, tekst&#10;&#10;Opis je automatski generiran">
            <a:extLst>
              <a:ext uri="{FF2B5EF4-FFF2-40B4-BE49-F238E27FC236}">
                <a16:creationId xmlns:a16="http://schemas.microsoft.com/office/drawing/2014/main" id="{AA370264-5ACC-4D1D-8A87-07356C9162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6" r="13363" b="-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19" name="TekstniOkvir 18">
            <a:extLst>
              <a:ext uri="{FF2B5EF4-FFF2-40B4-BE49-F238E27FC236}">
                <a16:creationId xmlns:a16="http://schemas.microsoft.com/office/drawing/2014/main" id="{E33AFC5B-A235-41E5-AC1D-0323471B358F}"/>
              </a:ext>
            </a:extLst>
          </p:cNvPr>
          <p:cNvSpPr txBox="1"/>
          <p:nvPr/>
        </p:nvSpPr>
        <p:spPr>
          <a:xfrm>
            <a:off x="8892331" y="6519446"/>
            <a:ext cx="3299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/>
              <a:t>https://www.np-brijuni.hr/download/6f67e492-4a50-4136-93fd-89f06287a549/28-02-2019/brijuni_kartaizleti2016_web.pdf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04A6CBA-801E-4EEF-B7EC-A1E4BB9F8D7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168840" y="676080"/>
              <a:ext cx="1534680" cy="1698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04A6CBA-801E-4EEF-B7EC-A1E4BB9F8D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59480" y="666720"/>
                <a:ext cx="1553400" cy="17175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E1A2B60-7B5C-4DCD-8EFC-CA1383BF3B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50801"/>
      </p:ext>
    </p:extLst>
  </p:cSld>
  <p:clrMapOvr>
    <a:masterClrMapping/>
  </p:clrMapOvr>
  <p:transition spd="slow" advTm="4853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B79A39C-986F-4280-ACE8-BBE1BDE54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F04C4D-7704-4C5E-9CCC-4981F97D2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62177"/>
      </p:ext>
    </p:extLst>
  </p:cSld>
  <p:clrMapOvr>
    <a:masterClrMapping/>
  </p:clrMapOvr>
  <p:transition spd="slow" advTm="8470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nimka zaslona, monitor, računalo, prijenosnik&#10;&#10;Opis je automatski generiran">
            <a:extLst>
              <a:ext uri="{FF2B5EF4-FFF2-40B4-BE49-F238E27FC236}">
                <a16:creationId xmlns:a16="http://schemas.microsoft.com/office/drawing/2014/main" id="{E9D1EAE2-0A1B-4661-8DC2-E042D7CBA9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0" t="31837" r="11072" b="20816"/>
          <a:stretch/>
        </p:blipFill>
        <p:spPr>
          <a:xfrm>
            <a:off x="0" y="0"/>
            <a:ext cx="7156579" cy="3247054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0C28FE34-D418-434E-913B-FB0DF77A9E5E}"/>
              </a:ext>
            </a:extLst>
          </p:cNvPr>
          <p:cNvSpPr/>
          <p:nvPr/>
        </p:nvSpPr>
        <p:spPr>
          <a:xfrm>
            <a:off x="214604" y="2612571"/>
            <a:ext cx="1380931" cy="522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3749C110-2B5F-4B8C-823C-44CCB7581C19}"/>
              </a:ext>
            </a:extLst>
          </p:cNvPr>
          <p:cNvSpPr txBox="1"/>
          <p:nvPr/>
        </p:nvSpPr>
        <p:spPr>
          <a:xfrm>
            <a:off x="0" y="3021793"/>
            <a:ext cx="2718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9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https://www.np-brijuni.hr/en/brijuni/the-brijuni-archipelago/other-islands</a:t>
            </a:r>
            <a:endParaRPr lang="hr-HR" sz="8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EE4E9C95-B916-4988-A51F-E6E0E812FDD8}"/>
              </a:ext>
            </a:extLst>
          </p:cNvPr>
          <p:cNvSpPr txBox="1"/>
          <p:nvPr/>
        </p:nvSpPr>
        <p:spPr>
          <a:xfrm>
            <a:off x="7156579" y="0"/>
            <a:ext cx="5035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površina 33.9 km</a:t>
            </a:r>
            <a:r>
              <a:rPr lang="hr-HR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južni dio zapadne obale Istre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utemeljen 27. listopada 1983.</a:t>
            </a:r>
          </a:p>
        </p:txBody>
      </p:sp>
      <p:pic>
        <p:nvPicPr>
          <p:cNvPr id="8" name="Slika 7" descr="Slika na kojoj se prikazuje priroda, voda, greben, čamac&#10;&#10;Opis je automatski generiran">
            <a:extLst>
              <a:ext uri="{FF2B5EF4-FFF2-40B4-BE49-F238E27FC236}">
                <a16:creationId xmlns:a16="http://schemas.microsoft.com/office/drawing/2014/main" id="{A2A11277-1F88-4831-8BFD-4C79C271E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67" y="3480487"/>
            <a:ext cx="5536734" cy="3146133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5B51CAC7-BEAB-4152-AE55-1D07097039DA}"/>
              </a:ext>
            </a:extLst>
          </p:cNvPr>
          <p:cNvSpPr txBox="1"/>
          <p:nvPr/>
        </p:nvSpPr>
        <p:spPr>
          <a:xfrm>
            <a:off x="8798579" y="6288067"/>
            <a:ext cx="3222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https://www.np-brijuni.hr/imagecache/large/6f67e492-4a50-4136-93fd-89f06287a549/28-02-2019/brav0133.jpg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CE203782-D1A1-44C6-838E-B625165D19AB}"/>
              </a:ext>
            </a:extLst>
          </p:cNvPr>
          <p:cNvSpPr txBox="1"/>
          <p:nvPr/>
        </p:nvSpPr>
        <p:spPr>
          <a:xfrm>
            <a:off x="109057" y="3480487"/>
            <a:ext cx="5905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skupina od 14 otoka (najveći – Veliki Brijun)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n</a:t>
            </a:r>
            <a:r>
              <a:rPr lang="en-US" dirty="0" err="1"/>
              <a:t>ajrazvedenij</a:t>
            </a:r>
            <a:r>
              <a:rPr lang="hr-HR" dirty="0"/>
              <a:t>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najveć</a:t>
            </a:r>
            <a:r>
              <a:rPr lang="hr-HR" dirty="0"/>
              <a:t>a</a:t>
            </a:r>
            <a:r>
              <a:rPr lang="en-US" dirty="0"/>
              <a:t> </a:t>
            </a:r>
            <a:r>
              <a:rPr lang="en-US" dirty="0" err="1"/>
              <a:t>skupin</a:t>
            </a:r>
            <a:r>
              <a:rPr lang="hr-HR" dirty="0"/>
              <a:t>a</a:t>
            </a:r>
            <a:r>
              <a:rPr lang="en-US" dirty="0"/>
              <a:t> </a:t>
            </a:r>
            <a:r>
              <a:rPr lang="en-US" dirty="0" err="1"/>
              <a:t>otoka</a:t>
            </a:r>
            <a:r>
              <a:rPr lang="en-US" dirty="0"/>
              <a:t> </a:t>
            </a:r>
            <a:r>
              <a:rPr lang="en-US" dirty="0" err="1"/>
              <a:t>istarskog</a:t>
            </a:r>
            <a:r>
              <a:rPr lang="en-US" dirty="0"/>
              <a:t> </a:t>
            </a:r>
            <a:r>
              <a:rPr lang="en-US" dirty="0" err="1"/>
              <a:t>područja</a:t>
            </a: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</a:t>
            </a:r>
            <a:r>
              <a:rPr lang="en-US" dirty="0" err="1"/>
              <a:t>prije</a:t>
            </a:r>
            <a:r>
              <a:rPr lang="en-US" dirty="0"/>
              <a:t> </a:t>
            </a:r>
            <a:r>
              <a:rPr lang="en-US" dirty="0" err="1"/>
              <a:t>deset</a:t>
            </a:r>
            <a:r>
              <a:rPr lang="en-US" dirty="0"/>
              <a:t> </a:t>
            </a:r>
            <a:r>
              <a:rPr lang="en-US" dirty="0" err="1"/>
              <a:t>tisuća</a:t>
            </a:r>
            <a:r>
              <a:rPr lang="en-US" dirty="0"/>
              <a:t> </a:t>
            </a:r>
            <a:r>
              <a:rPr lang="en-US" dirty="0" err="1"/>
              <a:t>godina</a:t>
            </a:r>
            <a:r>
              <a:rPr lang="en-US" dirty="0"/>
              <a:t> </a:t>
            </a:r>
            <a:r>
              <a:rPr lang="hr-HR" dirty="0"/>
              <a:t>su </a:t>
            </a:r>
            <a:r>
              <a:rPr lang="en-US" dirty="0" err="1"/>
              <a:t>bili</a:t>
            </a:r>
            <a:r>
              <a:rPr lang="en-US" dirty="0"/>
              <a:t> </a:t>
            </a:r>
            <a:r>
              <a:rPr lang="en-US" dirty="0" err="1"/>
              <a:t>sastavni</a:t>
            </a:r>
            <a:r>
              <a:rPr lang="en-US" dirty="0"/>
              <a:t> </a:t>
            </a:r>
            <a:r>
              <a:rPr lang="en-US" dirty="0" err="1"/>
              <a:t>dio</a:t>
            </a:r>
            <a:r>
              <a:rPr lang="en-US" dirty="0"/>
              <a:t> </a:t>
            </a:r>
            <a:r>
              <a:rPr lang="en-US" dirty="0" err="1"/>
              <a:t>istarskog</a:t>
            </a:r>
            <a:r>
              <a:rPr lang="en-US" dirty="0"/>
              <a:t> </a:t>
            </a:r>
            <a:r>
              <a:rPr lang="en-US" dirty="0" err="1"/>
              <a:t>kopna</a:t>
            </a:r>
            <a:endParaRPr lang="hr-HR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04699" y="6139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230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E21981-771D-4A29-8D3A-D068BE54B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na otvorenom, trava, stijena, zgrada&#10;&#10;Opis je automatski generiran">
            <a:extLst>
              <a:ext uri="{FF2B5EF4-FFF2-40B4-BE49-F238E27FC236}">
                <a16:creationId xmlns:a16="http://schemas.microsoft.com/office/drawing/2014/main" id="{3B39FB00-1EE6-4C14-BA89-039BF8BBE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3" r="-1" b="7445"/>
          <a:stretch/>
        </p:blipFill>
        <p:spPr>
          <a:xfrm>
            <a:off x="20" y="-1"/>
            <a:ext cx="12191980" cy="685800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Slika 2" descr="Slika na kojoj se prikazuje trava, na otvorenom, stijena, ograda&#10;&#10;Opis je automatski generiran">
            <a:extLst>
              <a:ext uri="{FF2B5EF4-FFF2-40B4-BE49-F238E27FC236}">
                <a16:creationId xmlns:a16="http://schemas.microsoft.com/office/drawing/2014/main" id="{2F5490AC-3893-45B7-867A-EA7BA9336F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4" r="492" b="1"/>
          <a:stretch/>
        </p:blipFill>
        <p:spPr>
          <a:xfrm>
            <a:off x="4480505" y="1106909"/>
            <a:ext cx="4166726" cy="3681631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158750">
            <a:solidFill>
              <a:schemeClr val="bg1"/>
            </a:solidFill>
          </a:ln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B5FCCE26-3E2A-49D2-80E7-5E3893935AEC}"/>
              </a:ext>
            </a:extLst>
          </p:cNvPr>
          <p:cNvSpPr txBox="1"/>
          <p:nvPr/>
        </p:nvSpPr>
        <p:spPr>
          <a:xfrm>
            <a:off x="75501" y="6451134"/>
            <a:ext cx="2810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solidFill>
                  <a:schemeClr val="bg2"/>
                </a:solidFill>
              </a:rPr>
              <a:t>https://www.np-brijuni.hr/imagecache/maxsize/6f67e492-4a50-4136-93fd-89f06287a549/06-03-2019/gradina_1.jpg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0B13A43-A0C4-4B96-AAD8-5AFFADCE3A1A}"/>
              </a:ext>
            </a:extLst>
          </p:cNvPr>
          <p:cNvSpPr txBox="1"/>
          <p:nvPr/>
        </p:nvSpPr>
        <p:spPr>
          <a:xfrm>
            <a:off x="5419288" y="4203765"/>
            <a:ext cx="203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solidFill>
                  <a:schemeClr val="bg2"/>
                </a:solidFill>
              </a:rPr>
              <a:t>https://www.np-brijuni.hr/imagecache/maxsize/6f67e492-4a50-4136-93fd-89f06287a549/29-12-2018/crkva_sv_marije_brijuni_3.jpg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463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278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DCF15B4-060E-4C44-90F0-55C3A5D9D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571500"/>
            <a:ext cx="5715000" cy="5715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FB09C6A-D17A-4FCF-9251-7ED3FC6AE8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710" y="0"/>
            <a:ext cx="2435290" cy="2435290"/>
          </a:xfrm>
          <a:prstGeom prst="rect">
            <a:avLst/>
          </a:prstGeom>
        </p:spPr>
      </p:pic>
      <p:sp>
        <p:nvSpPr>
          <p:cNvPr id="6" name="Oblak 5">
            <a:extLst>
              <a:ext uri="{FF2B5EF4-FFF2-40B4-BE49-F238E27FC236}">
                <a16:creationId xmlns:a16="http://schemas.microsoft.com/office/drawing/2014/main" id="{3D8A0EE1-78E3-48C7-B3B3-3D24402F441B}"/>
              </a:ext>
            </a:extLst>
          </p:cNvPr>
          <p:cNvSpPr/>
          <p:nvPr/>
        </p:nvSpPr>
        <p:spPr>
          <a:xfrm>
            <a:off x="261257" y="279918"/>
            <a:ext cx="1315616" cy="86774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Oblak 16">
            <a:extLst>
              <a:ext uri="{FF2B5EF4-FFF2-40B4-BE49-F238E27FC236}">
                <a16:creationId xmlns:a16="http://schemas.microsoft.com/office/drawing/2014/main" id="{68BEFD6D-0D9B-4BE5-9016-C985F0086047}"/>
              </a:ext>
            </a:extLst>
          </p:cNvPr>
          <p:cNvSpPr/>
          <p:nvPr/>
        </p:nvSpPr>
        <p:spPr>
          <a:xfrm>
            <a:off x="1560087" y="89656"/>
            <a:ext cx="819996" cy="54188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Oblak 18">
            <a:extLst>
              <a:ext uri="{FF2B5EF4-FFF2-40B4-BE49-F238E27FC236}">
                <a16:creationId xmlns:a16="http://schemas.microsoft.com/office/drawing/2014/main" id="{950A3894-5025-4F82-B67F-64414FA2F73F}"/>
              </a:ext>
            </a:extLst>
          </p:cNvPr>
          <p:cNvSpPr/>
          <p:nvPr/>
        </p:nvSpPr>
        <p:spPr>
          <a:xfrm>
            <a:off x="7194757" y="254522"/>
            <a:ext cx="1873741" cy="86774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E9DE5E1C-E472-401E-BFFB-93E917316706}"/>
              </a:ext>
            </a:extLst>
          </p:cNvPr>
          <p:cNvSpPr/>
          <p:nvPr/>
        </p:nvSpPr>
        <p:spPr>
          <a:xfrm>
            <a:off x="0" y="6224631"/>
            <a:ext cx="12192000" cy="633369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B176E0DD-3AC5-4015-8D7D-9455C12F497D}"/>
              </a:ext>
            </a:extLst>
          </p:cNvPr>
          <p:cNvSpPr txBox="1"/>
          <p:nvPr/>
        </p:nvSpPr>
        <p:spPr>
          <a:xfrm>
            <a:off x="0" y="6578082"/>
            <a:ext cx="2390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" dirty="0">
                <a:solidFill>
                  <a:schemeClr val="bg2"/>
                </a:solidFill>
              </a:rPr>
              <a:t>https://www.google.com/url?sa=i&amp;url=https%3A%2F%2Fchew-chewtrain.com%2Fhome%2Ftrain-3%2F&amp;psig=AOvVaw1k1W33el13EcSR9Dg7y4Ga&amp;ust=1592085273590000&amp;source=images&amp;cd=vfe&amp;ved=0CAIQjRxqFwoTCMjCv_uh_ekCFQAAAAAdAAAAABAJ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90A1C5-8909-4150-BD88-218DD8320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514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3614">
        <p15:prstTrans prst="fracture"/>
      </p:transition>
    </mc:Choice>
    <mc:Fallback>
      <p:transition spd="slow" advTm="136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3F39A04D-DBD1-42EC-A607-4AC33AD0736D}"/>
              </a:ext>
            </a:extLst>
          </p:cNvPr>
          <p:cNvSpPr txBox="1"/>
          <p:nvPr/>
        </p:nvSpPr>
        <p:spPr>
          <a:xfrm>
            <a:off x="0" y="6519446"/>
            <a:ext cx="3129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solidFill>
                  <a:schemeClr val="bg2"/>
                </a:solidFill>
              </a:rPr>
              <a:t>https://www.np-brijuni.hr/imagecache/maxsize/6f67e492-4a50-4136-93fd-89f06287a549/29-12-2018/verige_vila_2.jpg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7" y="63591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12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zebra, životinja, sisavac, na otvorenom&#10;&#10;Opis je automatski generiran">
            <a:extLst>
              <a:ext uri="{FF2B5EF4-FFF2-40B4-BE49-F238E27FC236}">
                <a16:creationId xmlns:a16="http://schemas.microsoft.com/office/drawing/2014/main" id="{BB5C2BE2-811F-4DCE-BBF1-D00C1FB40F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5" y="102637"/>
            <a:ext cx="4225990" cy="2817327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E62C1F5D-8328-4B59-B1A2-FDB1CF3F07E9}"/>
              </a:ext>
            </a:extLst>
          </p:cNvPr>
          <p:cNvSpPr txBox="1"/>
          <p:nvPr/>
        </p:nvSpPr>
        <p:spPr>
          <a:xfrm>
            <a:off x="112745" y="2458818"/>
            <a:ext cx="2343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/>
              <a:t>https://www.np-brijuni.hr/imagecache/maxsize/6f67e492-4a50-4136-93fd-89f06287a549/28-02-2019/img_3607.jpg</a:t>
            </a:r>
          </a:p>
        </p:txBody>
      </p:sp>
      <p:pic>
        <p:nvPicPr>
          <p:cNvPr id="6" name="Slika 5" descr="Slika na kojoj se prikazuje trava, na otvorenom, polje, životinja&#10;&#10;Opis je automatski generiran">
            <a:extLst>
              <a:ext uri="{FF2B5EF4-FFF2-40B4-BE49-F238E27FC236}">
                <a16:creationId xmlns:a16="http://schemas.microsoft.com/office/drawing/2014/main" id="{B26A52CC-53E7-4C42-93EB-1678001102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016" y="102637"/>
            <a:ext cx="4242489" cy="2817327"/>
          </a:xfrm>
          <a:prstGeom prst="rect">
            <a:avLst/>
          </a:prstGeom>
        </p:spPr>
      </p:pic>
      <p:pic>
        <p:nvPicPr>
          <p:cNvPr id="7" name="Slika 6" descr="Slika na kojoj se prikazuje ptica, na otvorenom, bijelo, stajanje&#10;&#10;Opis je automatski generiran">
            <a:extLst>
              <a:ext uri="{FF2B5EF4-FFF2-40B4-BE49-F238E27FC236}">
                <a16:creationId xmlns:a16="http://schemas.microsoft.com/office/drawing/2014/main" id="{BAEB16B4-73C6-418E-9241-AB98A8C0DB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786" y="102636"/>
            <a:ext cx="3024103" cy="2817327"/>
          </a:xfrm>
          <a:prstGeom prst="rect">
            <a:avLst/>
          </a:prstGeom>
        </p:spPr>
      </p:pic>
      <p:pic>
        <p:nvPicPr>
          <p:cNvPr id="8" name="Slika 7" descr="Slika na kojoj se prikazuje trava, na otvorenom, sisavac, životinja&#10;&#10;Opis je automatski generiran">
            <a:extLst>
              <a:ext uri="{FF2B5EF4-FFF2-40B4-BE49-F238E27FC236}">
                <a16:creationId xmlns:a16="http://schemas.microsoft.com/office/drawing/2014/main" id="{BE2C1CF4-2A44-4765-9332-AA19864EFF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11" y="3134222"/>
            <a:ext cx="4225989" cy="2806321"/>
          </a:xfrm>
          <a:prstGeom prst="rect">
            <a:avLst/>
          </a:prstGeom>
        </p:spPr>
      </p:pic>
      <p:pic>
        <p:nvPicPr>
          <p:cNvPr id="9" name="Slika 8" descr="Slika na kojoj se prikazuje životinja, gledanje, kamera, tamno&#10;&#10;Opis je automatski generiran">
            <a:extLst>
              <a:ext uri="{FF2B5EF4-FFF2-40B4-BE49-F238E27FC236}">
                <a16:creationId xmlns:a16="http://schemas.microsoft.com/office/drawing/2014/main" id="{565A28F2-16E4-4E56-B046-064F99EF869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46" y="3134222"/>
            <a:ext cx="4242489" cy="2828326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24588205-ACDD-4251-A82E-87C9812F07C5}"/>
              </a:ext>
            </a:extLst>
          </p:cNvPr>
          <p:cNvSpPr txBox="1"/>
          <p:nvPr/>
        </p:nvSpPr>
        <p:spPr>
          <a:xfrm>
            <a:off x="4516016" y="2581409"/>
            <a:ext cx="2343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/>
              <a:t>https://upload.wikimedia.org/wikipedia/commons/1/11/Bos_taurus_indicus.jpg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9034EE60-0BAD-49C0-8FCB-ECF6CBD17E23}"/>
              </a:ext>
            </a:extLst>
          </p:cNvPr>
          <p:cNvSpPr txBox="1"/>
          <p:nvPr/>
        </p:nvSpPr>
        <p:spPr>
          <a:xfrm>
            <a:off x="8935786" y="2581409"/>
            <a:ext cx="2343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/>
              <a:t>https://www.medias.rs/images/1/152/side-peacock.jpg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56DEB3AF-7D39-47BB-9733-1511545F5CFA}"/>
              </a:ext>
            </a:extLst>
          </p:cNvPr>
          <p:cNvSpPr txBox="1"/>
          <p:nvPr/>
        </p:nvSpPr>
        <p:spPr>
          <a:xfrm>
            <a:off x="1870011" y="5478878"/>
            <a:ext cx="2343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/>
              <a:t>https://www.np-brijuni.hr/imagecache/maxsize/6f67e492-4a50-4136-93fd-89f06287a549/16-04-2019/brsa0201.jpg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80829C97-1E1F-43CE-8945-6FFB1021EBD8}"/>
              </a:ext>
            </a:extLst>
          </p:cNvPr>
          <p:cNvSpPr txBox="1"/>
          <p:nvPr/>
        </p:nvSpPr>
        <p:spPr>
          <a:xfrm>
            <a:off x="6253478" y="5377773"/>
            <a:ext cx="2343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solidFill>
                  <a:schemeClr val="bg1"/>
                </a:solidFill>
              </a:rPr>
              <a:t>https://www.np-brijuni.hr/imagecache/maxsize/6f67e492-4a50-4136-93fd-89f06287a549/28-02-2019/img_3456.jpg.jpg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D0E663-90B0-4EF8-8CA4-DD2F9BAF5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200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102224">
        <p15:prstTrans prst="origami"/>
      </p:transition>
    </mc:Choice>
    <mc:Fallback>
      <p:transition spd="slow" advTm="1022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841</Words>
  <Application>Microsoft Office PowerPoint</Application>
  <PresentationFormat>Widescreen</PresentationFormat>
  <Paragraphs>63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Sagona ExtraLight</vt:lpstr>
      <vt:lpstr>Tema sustava Office</vt:lpstr>
      <vt:lpstr>Nacionalni park Brijuni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Literatura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Nacionalni park Brijuni</dc:title>
  <dc:creator>Ana</dc:creator>
  <cp:lastModifiedBy>Ana</cp:lastModifiedBy>
  <cp:revision>7</cp:revision>
  <dcterms:created xsi:type="dcterms:W3CDTF">2020-06-13T01:02:53Z</dcterms:created>
  <dcterms:modified xsi:type="dcterms:W3CDTF">2020-06-13T15:02:19Z</dcterms:modified>
</cp:coreProperties>
</file>